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1B69B-C933-4CC6-98F8-A510560B8E66}" type="datetimeFigureOut">
              <a:rPr lang="en-IN" smtClean="0"/>
              <a:t>24-11-2021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ECABB-2692-45E6-82F4-11D3B50A793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6468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04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defRPr>
            </a:lvl9pPr>
          </a:lstStyle>
          <a:p>
            <a:fld id="{7BE9D625-C1E4-4AF1-97C0-92BE9E293FFA}" type="slidenum">
              <a:rPr lang="zh-CN" altLang="en-US" sz="1200" smtClean="0"/>
              <a:pPr/>
              <a:t>18</a:t>
            </a:fld>
            <a:endParaRPr lang="zh-CN" altLang="en-US" sz="1200" smtClean="0"/>
          </a:p>
        </p:txBody>
      </p:sp>
      <p:sp>
        <p:nvSpPr>
          <p:cNvPr id="22531" name="Rectangle 80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9413" y="685800"/>
            <a:ext cx="6096000" cy="3429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2532" name="Rectangle 80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r>
              <a:rPr lang="en-US" altLang="zh-CN" smtClean="0"/>
              <a:t>This is an overview of the big picture of the program</a:t>
            </a:r>
            <a:endParaRPr lang="en-US" altLang="en-US" smtClean="0"/>
          </a:p>
          <a:p>
            <a:pPr eaLnBrk="1" hangingPunct="1"/>
            <a:r>
              <a:rPr lang="en-US" altLang="zh-CN" smtClean="0"/>
              <a:t> to accomplish the goal of eliminating perinatal hepatitis B.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10455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CB97-78E7-4A76-9F37-2748FDD26189}" type="datetimeFigureOut">
              <a:rPr lang="en-IN" smtClean="0"/>
              <a:t>24-11-2021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39C3-91C2-4FD7-9AA7-0BBC385CE8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2546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CB97-78E7-4A76-9F37-2748FDD26189}" type="datetimeFigureOut">
              <a:rPr lang="en-IN" smtClean="0"/>
              <a:t>24-11-2021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39C3-91C2-4FD7-9AA7-0BBC385CE8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4195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CB97-78E7-4A76-9F37-2748FDD26189}" type="datetimeFigureOut">
              <a:rPr lang="en-IN" smtClean="0"/>
              <a:t>24-11-2021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39C3-91C2-4FD7-9AA7-0BBC385CE86C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96906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CB97-78E7-4A76-9F37-2748FDD26189}" type="datetimeFigureOut">
              <a:rPr lang="en-IN" smtClean="0"/>
              <a:t>24-11-2021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39C3-91C2-4FD7-9AA7-0BBC385CE8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8098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CB97-78E7-4A76-9F37-2748FDD26189}" type="datetimeFigureOut">
              <a:rPr lang="en-IN" smtClean="0"/>
              <a:t>24-11-2021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39C3-91C2-4FD7-9AA7-0BBC385CE86C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76262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CB97-78E7-4A76-9F37-2748FDD26189}" type="datetimeFigureOut">
              <a:rPr lang="en-IN" smtClean="0"/>
              <a:t>24-11-2021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39C3-91C2-4FD7-9AA7-0BBC385CE8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91413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CB97-78E7-4A76-9F37-2748FDD26189}" type="datetimeFigureOut">
              <a:rPr lang="en-IN" smtClean="0"/>
              <a:t>24-11-2021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39C3-91C2-4FD7-9AA7-0BBC385CE8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59028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CB97-78E7-4A76-9F37-2748FDD26189}" type="datetimeFigureOut">
              <a:rPr lang="en-IN" smtClean="0"/>
              <a:t>24-11-2021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39C3-91C2-4FD7-9AA7-0BBC385CE8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3047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CB97-78E7-4A76-9F37-2748FDD26189}" type="datetimeFigureOut">
              <a:rPr lang="en-IN" smtClean="0"/>
              <a:t>24-11-2021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39C3-91C2-4FD7-9AA7-0BBC385CE8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1405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CB97-78E7-4A76-9F37-2748FDD26189}" type="datetimeFigureOut">
              <a:rPr lang="en-IN" smtClean="0"/>
              <a:t>24-11-2021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39C3-91C2-4FD7-9AA7-0BBC385CE8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2086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CB97-78E7-4A76-9F37-2748FDD26189}" type="datetimeFigureOut">
              <a:rPr lang="en-IN" smtClean="0"/>
              <a:t>24-11-2021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39C3-91C2-4FD7-9AA7-0BBC385CE8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0732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CB97-78E7-4A76-9F37-2748FDD26189}" type="datetimeFigureOut">
              <a:rPr lang="en-IN" smtClean="0"/>
              <a:t>24-11-2021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39C3-91C2-4FD7-9AA7-0BBC385CE8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5980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CB97-78E7-4A76-9F37-2748FDD26189}" type="datetimeFigureOut">
              <a:rPr lang="en-IN" smtClean="0"/>
              <a:t>24-11-2021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39C3-91C2-4FD7-9AA7-0BBC385CE8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932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CB97-78E7-4A76-9F37-2748FDD26189}" type="datetimeFigureOut">
              <a:rPr lang="en-IN" smtClean="0"/>
              <a:t>24-11-2021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39C3-91C2-4FD7-9AA7-0BBC385CE8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5369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CB97-78E7-4A76-9F37-2748FDD26189}" type="datetimeFigureOut">
              <a:rPr lang="en-IN" smtClean="0"/>
              <a:t>24-11-2021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39C3-91C2-4FD7-9AA7-0BBC385CE8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537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CB97-78E7-4A76-9F37-2748FDD26189}" type="datetimeFigureOut">
              <a:rPr lang="en-IN" smtClean="0"/>
              <a:t>24-11-2021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39C3-91C2-4FD7-9AA7-0BBC385CE8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0704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DCB97-78E7-4A76-9F37-2748FDD26189}" type="datetimeFigureOut">
              <a:rPr lang="en-IN" smtClean="0"/>
              <a:t>24-11-2021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0CF39C3-91C2-4FD7-9AA7-0BBC385CE8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858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82" name="Rectangle 706"/>
          <p:cNvSpPr>
            <a:spLocks noGrp="1" noChangeArrowheads="1"/>
          </p:cNvSpPr>
          <p:nvPr>
            <p:ph type="ctrTitle" idx="4294967295"/>
          </p:nvPr>
        </p:nvSpPr>
        <p:spPr>
          <a:xfrm>
            <a:off x="6072188" y="1219200"/>
            <a:ext cx="6119812" cy="1524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zh-CN" sz="5200" b="1"/>
              <a:t>Hepatitis</a:t>
            </a:r>
            <a:r>
              <a:rPr lang="zh-CN" altLang="zh-CN" sz="5200" b="1"/>
              <a:t/>
            </a:r>
            <a:br>
              <a:rPr lang="zh-CN" altLang="zh-CN" sz="5200" b="1"/>
            </a:br>
            <a:r>
              <a:rPr lang="en-US" altLang="zh-CN" sz="5200" b="1"/>
              <a:t> in Pregnancy </a:t>
            </a:r>
            <a:endParaRPr lang="zh-CN" altLang="zh-CN" smtClean="0"/>
          </a:p>
        </p:txBody>
      </p:sp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5664200" y="3644900"/>
            <a:ext cx="36718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IN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Dr. SHEEBA.S,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IN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DEPT OF OBG,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IN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ASSISTANT PROFESSOR</a:t>
            </a:r>
          </a:p>
        </p:txBody>
      </p:sp>
    </p:spTree>
    <p:extLst>
      <p:ext uri="{BB962C8B-B14F-4D97-AF65-F5344CB8AC3E}">
        <p14:creationId xmlns:p14="http://schemas.microsoft.com/office/powerpoint/2010/main" val="125653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10" name="Rectangle 734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eaLnBrk="1" hangingPunct="1">
              <a:defRPr/>
            </a:pPr>
            <a:r>
              <a:rPr lang="en-US" altLang="zh-CN" b="1" smtClean="0"/>
              <a:t>HEV</a:t>
            </a:r>
            <a:endParaRPr lang="zh-CN" altLang="zh-CN" smtClean="0"/>
          </a:p>
        </p:txBody>
      </p:sp>
      <p:sp>
        <p:nvSpPr>
          <p:cNvPr id="13315" name="Rectangle 736"/>
          <p:cNvSpPr>
            <a:spLocks noGrp="1" noChangeArrowheads="1"/>
          </p:cNvSpPr>
          <p:nvPr>
            <p:ph idx="1"/>
          </p:nvPr>
        </p:nvSpPr>
        <p:spPr>
          <a:xfrm>
            <a:off x="1992313" y="1628776"/>
            <a:ext cx="8229600" cy="4456113"/>
          </a:xfrm>
        </p:spPr>
        <p:txBody>
          <a:bodyPr/>
          <a:lstStyle/>
          <a:p>
            <a:pPr algn="just" eaLnBrk="1" hangingPunct="1"/>
            <a:r>
              <a:rPr lang="en-US" altLang="zh-CN"/>
              <a:t>Transmission occurs intrapartum and peripartum through close contact of mother and neonate. </a:t>
            </a:r>
            <a:endParaRPr lang="zh-CN" altLang="zh-CN" smtClean="0"/>
          </a:p>
          <a:p>
            <a:pPr algn="just" eaLnBrk="1" hangingPunct="1"/>
            <a:r>
              <a:rPr lang="en-US" altLang="zh-CN"/>
              <a:t>Significant vertical transmission among HEV-RNA positive mothers of up to 50%. </a:t>
            </a:r>
            <a:endParaRPr lang="zh-CN" altLang="zh-CN" smtClean="0"/>
          </a:p>
          <a:p>
            <a:pPr algn="just" eaLnBrk="1" hangingPunct="1"/>
            <a:r>
              <a:rPr lang="en-US" altLang="zh-CN"/>
              <a:t>Among women with symptomatic infection the rate of transmission is up to 100%, with significant perinatal morbidity and mortality. </a:t>
            </a:r>
            <a:endParaRPr lang="zh-CN" altLang="zh-CN" smtClean="0"/>
          </a:p>
        </p:txBody>
      </p:sp>
      <p:sp>
        <p:nvSpPr>
          <p:cNvPr id="1049314" name="Rectangle 738"/>
          <p:cNvSpPr>
            <a:spLocks noChangeArrowheads="1"/>
          </p:cNvSpPr>
          <p:nvPr/>
        </p:nvSpPr>
        <p:spPr bwMode="auto">
          <a:xfrm>
            <a:off x="1966914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defRPr>
            </a:lvl1pPr>
            <a:lvl2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defRPr>
            </a:lvl2pPr>
            <a:lvl3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defRPr>
            </a:lvl3pPr>
            <a:lvl4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defRPr>
            </a:lvl4pPr>
            <a:lvl5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defRPr/>
            </a:pPr>
            <a:endParaRPr lang="en-US" altLang="zh-CN" sz="4400" b="1">
              <a:solidFill>
                <a:srgbClr val="0066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418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16" name="Rectangle 740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eaLnBrk="1" hangingPunct="1">
              <a:defRPr/>
            </a:pPr>
            <a:r>
              <a:rPr lang="en-US" altLang="zh-CN" b="1" smtClean="0"/>
              <a:t>HGV</a:t>
            </a:r>
            <a:endParaRPr lang="zh-CN" altLang="zh-CN" smtClean="0"/>
          </a:p>
        </p:txBody>
      </p:sp>
      <p:sp>
        <p:nvSpPr>
          <p:cNvPr id="14339" name="Rectangle 74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Most cases of hepatitis G are transferred through contaminated blood products. </a:t>
            </a:r>
            <a:endParaRPr lang="zh-CN" altLang="zh-CN" smtClean="0"/>
          </a:p>
          <a:p>
            <a:pPr eaLnBrk="1" hangingPunct="1"/>
            <a:r>
              <a:rPr lang="en-US" altLang="zh-CN"/>
              <a:t>It is most commonly found among individuals infected with hepatitis C or HIV. </a:t>
            </a:r>
            <a:endParaRPr lang="zh-CN" altLang="zh-CN" smtClean="0"/>
          </a:p>
          <a:p>
            <a:pPr eaLnBrk="1" hangingPunct="1"/>
            <a:r>
              <a:rPr lang="en-US" altLang="zh-CN"/>
              <a:t>Perinatal transmission does occur, however, evidence suggests that it does not cause clinical disease in newborns. </a:t>
            </a:r>
            <a:endParaRPr lang="zh-CN" altLang="zh-CN" smtClean="0"/>
          </a:p>
          <a:p>
            <a:pPr eaLnBrk="1" hangingPunct="1"/>
            <a:r>
              <a:rPr lang="en-US" altLang="zh-CN"/>
              <a:t>Currently no therapy is available other than prevention</a:t>
            </a:r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3461813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20" name="Rectangle 744"/>
          <p:cNvSpPr>
            <a:spLocks noGrp="1" noChangeArrowheads="1"/>
          </p:cNvSpPr>
          <p:nvPr>
            <p:ph type="title"/>
          </p:nvPr>
        </p:nvSpPr>
        <p:spPr>
          <a:xfrm>
            <a:off x="1966914" y="103189"/>
            <a:ext cx="8243887" cy="877887"/>
          </a:xfrm>
        </p:spPr>
        <p:txBody>
          <a:bodyPr anchor="t"/>
          <a:lstStyle/>
          <a:p>
            <a:pPr eaLnBrk="1" hangingPunct="1">
              <a:defRPr/>
            </a:pPr>
            <a:r>
              <a:rPr lang="en-US" altLang="zh-CN" b="1" smtClean="0"/>
              <a:t>Diagnosis</a:t>
            </a:r>
            <a:endParaRPr lang="zh-CN" altLang="en-US" smtClean="0"/>
          </a:p>
        </p:txBody>
      </p:sp>
      <p:sp>
        <p:nvSpPr>
          <p:cNvPr id="15363" name="Rectangle 746"/>
          <p:cNvSpPr>
            <a:spLocks noGrp="1" noChangeArrowheads="1"/>
          </p:cNvSpPr>
          <p:nvPr>
            <p:ph idx="1"/>
          </p:nvPr>
        </p:nvSpPr>
        <p:spPr>
          <a:xfrm>
            <a:off x="1981200" y="1125538"/>
            <a:ext cx="8229600" cy="5327650"/>
          </a:xfrm>
        </p:spPr>
        <p:txBody>
          <a:bodyPr/>
          <a:lstStyle/>
          <a:p>
            <a:pPr eaLnBrk="1" hangingPunct="1"/>
            <a:r>
              <a:rPr lang="en-US" altLang="zh-CN"/>
              <a:t>Epidemiological history</a:t>
            </a:r>
            <a:endParaRPr lang="zh-CN" altLang="zh-CN" smtClean="0"/>
          </a:p>
          <a:p>
            <a:pPr eaLnBrk="1" hangingPunct="1"/>
            <a:r>
              <a:rPr lang="en-US" altLang="zh-CN"/>
              <a:t>Clinical manifestations</a:t>
            </a:r>
            <a:endParaRPr lang="zh-CN" altLang="zh-CN" smtClean="0"/>
          </a:p>
          <a:p>
            <a:pPr eaLnBrk="1" hangingPunct="1"/>
            <a:r>
              <a:rPr lang="en-US" altLang="zh-CN"/>
              <a:t>Laboratory Studies : t</a:t>
            </a:r>
            <a:r>
              <a:rPr lang="en-US" altLang="en-US"/>
              <a:t>he most useful tests </a:t>
            </a:r>
            <a:endParaRPr lang="zh-CN" altLang="zh-CN" smtClean="0"/>
          </a:p>
          <a:p>
            <a:pPr lvl="1" eaLnBrk="1" hangingPunct="1"/>
            <a:r>
              <a:rPr lang="en-US" altLang="en-US"/>
              <a:t>evaluation of urine bilirubin and urobilinogen, total and direct serum bilirubin, ALT and/or AST, alkaline phosphatase, prothrombin time, total protein, albumin, complete blood count, and in severe cases serum ammonia.</a:t>
            </a:r>
            <a:endParaRPr lang="zh-CN" altLang="zh-CN" smtClean="0"/>
          </a:p>
          <a:p>
            <a:pPr lvl="1" eaLnBrk="1" hangingPunct="1"/>
            <a:r>
              <a:rPr lang="en-US" altLang="zh-CN"/>
              <a:t>t</a:t>
            </a:r>
            <a:r>
              <a:rPr lang="en-US" altLang="en-US"/>
              <a:t>he differential diagnosis with other forms of viral hepatitis requires serologic testing for a virus-specific diagnosis.</a:t>
            </a:r>
            <a:endParaRPr lang="zh-CN" altLang="zh-CN" smtClean="0"/>
          </a:p>
          <a:p>
            <a:pPr eaLnBrk="1" hangingPunct="1"/>
            <a:r>
              <a:rPr lang="en-US" altLang="zh-CN"/>
              <a:t>Type of hepatitis during pregnancy </a:t>
            </a:r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611369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24" name="Rectangle 748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eaLnBrk="1" hangingPunct="1">
              <a:defRPr/>
            </a:pPr>
            <a:r>
              <a:rPr lang="en-US" altLang="zh-CN" sz="4000" b="1"/>
              <a:t>Type of hepatitis during pregnancy</a:t>
            </a:r>
            <a:endParaRPr lang="zh-CN" altLang="zh-CN" smtClean="0"/>
          </a:p>
        </p:txBody>
      </p:sp>
      <p:sp>
        <p:nvSpPr>
          <p:cNvPr id="16387" name="Rectangle 75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Acute hepatitis</a:t>
            </a:r>
            <a:r>
              <a:rPr lang="zh-CN" altLang="zh-CN" smtClean="0"/>
              <a:t/>
            </a:r>
            <a:br>
              <a:rPr lang="zh-CN" altLang="zh-CN" smtClean="0"/>
            </a:br>
            <a:endParaRPr lang="en-US" altLang="en-US" smtClean="0"/>
          </a:p>
          <a:p>
            <a:pPr eaLnBrk="1" hangingPunct="1"/>
            <a:r>
              <a:rPr lang="en-US" altLang="zh-CN" smtClean="0"/>
              <a:t>Chronic active hepatitis</a:t>
            </a:r>
            <a:r>
              <a:rPr lang="zh-CN" altLang="zh-CN" smtClean="0"/>
              <a:t/>
            </a:r>
            <a:br>
              <a:rPr lang="zh-CN" altLang="zh-CN" smtClean="0"/>
            </a:br>
            <a:endParaRPr lang="en-US" altLang="en-US" smtClean="0"/>
          </a:p>
          <a:p>
            <a:pPr eaLnBrk="1" hangingPunct="1"/>
            <a:r>
              <a:rPr lang="en-US" altLang="zh-CN" smtClean="0"/>
              <a:t>Acute severe hepatitis </a:t>
            </a:r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28630520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28" name="Rectangle 752"/>
          <p:cNvSpPr>
            <a:spLocks noGrp="1" noChangeArrowheads="1"/>
          </p:cNvSpPr>
          <p:nvPr>
            <p:ph type="title"/>
          </p:nvPr>
        </p:nvSpPr>
        <p:spPr>
          <a:xfrm>
            <a:off x="1966914" y="103189"/>
            <a:ext cx="8243887" cy="949325"/>
          </a:xfrm>
        </p:spPr>
        <p:txBody>
          <a:bodyPr anchor="t">
            <a:normAutofit fontScale="90000"/>
          </a:bodyPr>
          <a:lstStyle/>
          <a:p>
            <a:pPr eaLnBrk="1" hangingPunct="1">
              <a:defRPr/>
            </a:pPr>
            <a:r>
              <a:rPr lang="en-US" altLang="zh-CN" sz="3200" b="1"/>
              <a:t>Differential Diagnosis of Liver Disease in Pregnancy</a:t>
            </a:r>
            <a:endParaRPr lang="zh-CN" altLang="zh-CN" smtClean="0"/>
          </a:p>
        </p:txBody>
      </p:sp>
      <p:graphicFrame>
        <p:nvGraphicFramePr>
          <p:cNvPr id="4194310" name="Group 6"/>
          <p:cNvGraphicFramePr>
            <a:graphicFrameLocks noGrp="1"/>
          </p:cNvGraphicFramePr>
          <p:nvPr/>
        </p:nvGraphicFramePr>
        <p:xfrm>
          <a:off x="1524000" y="1125538"/>
          <a:ext cx="9137650" cy="5719764"/>
        </p:xfrm>
        <a:graphic>
          <a:graphicData uri="http://schemas.openxmlformats.org/drawingml/2006/table">
            <a:tbl>
              <a:tblPr/>
              <a:tblGrid>
                <a:gridCol w="1549400">
                  <a:extLst>
                    <a:ext uri="{9D8B030D-6E8A-4147-A177-3AD203B41FA5}">
                      <a16:colId xmlns:a16="http://schemas.microsoft.com/office/drawing/2014/main" val="3049920579"/>
                    </a:ext>
                  </a:extLst>
                </a:gridCol>
                <a:gridCol w="1704975">
                  <a:extLst>
                    <a:ext uri="{9D8B030D-6E8A-4147-A177-3AD203B41FA5}">
                      <a16:colId xmlns:a16="http://schemas.microsoft.com/office/drawing/2014/main" val="2314176772"/>
                    </a:ext>
                  </a:extLst>
                </a:gridCol>
                <a:gridCol w="1158875">
                  <a:extLst>
                    <a:ext uri="{9D8B030D-6E8A-4147-A177-3AD203B41FA5}">
                      <a16:colId xmlns:a16="http://schemas.microsoft.com/office/drawing/2014/main" val="3953354847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1690222147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1027493357"/>
                    </a:ext>
                  </a:extLst>
                </a:gridCol>
                <a:gridCol w="2012950">
                  <a:extLst>
                    <a:ext uri="{9D8B030D-6E8A-4147-A177-3AD203B41FA5}">
                      <a16:colId xmlns:a16="http://schemas.microsoft.com/office/drawing/2014/main" val="4145488164"/>
                    </a:ext>
                  </a:extLst>
                </a:gridCol>
              </a:tblGrid>
              <a:tr h="1173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rPr>
                        <a:t>Serum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rPr>
                        <a:t>Transaminases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rPr>
                        <a:t>Bilirubin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rPr>
                        <a:t>Coagulopathy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rPr>
                        <a:t>Histology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rPr>
                        <a:t>Other Features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6161526"/>
                  </a:ext>
                </a:extLst>
              </a:tr>
              <a:tr h="1084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rPr>
                        <a:t>Acute Hepatitis B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rPr>
                        <a:t>&gt;1000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rPr>
                        <a:t>&gt;5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rPr>
                        <a:t>-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rPr>
                        <a:t>Hepatocellular necrosis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rPr>
                        <a:t>Potential for perinatal transmission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0360756"/>
                  </a:ext>
                </a:extLst>
              </a:tr>
              <a:tr h="1085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rPr>
                        <a:t>Acute Fatty Liver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rPr>
                        <a:t>&lt;500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rPr>
                        <a:t>&lt;5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rPr>
                        <a:t>+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rPr>
                        <a:t>Fatty infiltration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rPr>
                        <a:t>Coma, 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rPr>
                        <a:t>renal failure, hypoglycemia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538442"/>
                  </a:ext>
                </a:extLst>
              </a:tr>
              <a:tr h="1290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rPr>
                        <a:t>Intrahepatic Cholestasis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rPr>
                        <a:t>&lt;300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rPr>
                        <a:t>&lt;5, mostly direct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rPr>
                        <a:t>-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rPr>
                        <a:t>Dilated bile canaliculi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rPr>
                        <a:t>Pruritis, increased bile acids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662959"/>
                  </a:ext>
                </a:extLst>
              </a:tr>
              <a:tr h="1085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rPr>
                        <a:t>HELLP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rPr>
                        <a:t>&gt;500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rPr>
                        <a:t>&lt;5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rPr>
                        <a:t>+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rPr>
                        <a:t>Variable periportal necrosis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rPr>
                        <a:t>HTN, edema, 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rPr>
                        <a:t>thrombocytopenia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01713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83171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30" name="Rectangle 75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altLang="zh-CN" sz="3600" b="1"/>
              <a:t>Management of Acute Viral Hepatitis in</a:t>
            </a:r>
            <a:r>
              <a:rPr lang="en-US" altLang="en-US" sz="3600" b="1"/>
              <a:t> </a:t>
            </a:r>
            <a:r>
              <a:rPr lang="en-US" altLang="zh-CN" sz="3600" b="1"/>
              <a:t>Pregnancy</a:t>
            </a:r>
            <a:r>
              <a:rPr lang="en-US" altLang="zh-CN" smtClean="0"/>
              <a:t> </a:t>
            </a:r>
            <a:endParaRPr lang="zh-CN" altLang="zh-CN" smtClean="0"/>
          </a:p>
        </p:txBody>
      </p:sp>
      <p:graphicFrame>
        <p:nvGraphicFramePr>
          <p:cNvPr id="4194312" name="Group 8"/>
          <p:cNvGraphicFramePr>
            <a:graphicFrameLocks noGrp="1"/>
          </p:cNvGraphicFramePr>
          <p:nvPr/>
        </p:nvGraphicFramePr>
        <p:xfrm>
          <a:off x="1981200" y="1600200"/>
          <a:ext cx="8229600" cy="411480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1049537376"/>
                    </a:ext>
                  </a:extLst>
                </a:gridCol>
              </a:tblGrid>
              <a:tr h="473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Establish type by serologic test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7180504"/>
                  </a:ext>
                </a:extLst>
              </a:tr>
              <a:tr h="473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Institute appropriate isolation and precautions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334904"/>
                  </a:ext>
                </a:extLst>
              </a:tr>
              <a:tr h="473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Determine need for contact prophylaxis with scrum globulin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4870495"/>
                  </a:ext>
                </a:extLst>
              </a:tr>
              <a:tr h="473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preparation and/or vaccine 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4871766"/>
                  </a:ext>
                </a:extLst>
              </a:tr>
              <a:tr h="473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Activity: determined by tolerance 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0588216"/>
                  </a:ext>
                </a:extLst>
              </a:tr>
              <a:tr h="803275">
                <a:tc>
                  <a:txBody>
                    <a:bodyPr/>
                    <a:lstStyle>
                      <a:lvl1pPr indent="-228600"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-22860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Diet: patient preference, parentral if necessary Antiemetics: 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  <a:p>
                      <a:pPr marL="0" marR="0" lvl="0" indent="-22860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phenothiazines may be used 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5914223"/>
                  </a:ext>
                </a:extLst>
              </a:tr>
              <a:tr h="473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Corticostcroids: not indicated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3405413"/>
                  </a:ext>
                </a:extLst>
              </a:tr>
              <a:tr h="473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Immunoprophylaxis of infant: if hepatitis B is present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046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34364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32" name="Rectangle 756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eaLnBrk="1" hangingPunct="1">
              <a:defRPr/>
            </a:pPr>
            <a:r>
              <a:rPr lang="en-US" altLang="zh-CN" sz="4000" b="1"/>
              <a:t>Acute severe hepatitis</a:t>
            </a:r>
            <a:r>
              <a:rPr lang="zh-CN" altLang="zh-CN" sz="4000" b="1"/>
              <a:t/>
            </a:r>
            <a:br>
              <a:rPr lang="zh-CN" altLang="zh-CN" sz="4000" b="1"/>
            </a:br>
            <a:r>
              <a:rPr lang="en-US" altLang="zh-CN" sz="4000" b="1"/>
              <a:t>Diagnostic points</a:t>
            </a:r>
            <a:r>
              <a:rPr lang="en-US" altLang="zh-CN" smtClean="0"/>
              <a:t> </a:t>
            </a:r>
            <a:endParaRPr lang="zh-CN" altLang="zh-CN" smtClean="0"/>
          </a:p>
        </p:txBody>
      </p:sp>
      <p:sp>
        <p:nvSpPr>
          <p:cNvPr id="19459" name="Rectangle 75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Severe gastrointestinal symptoms</a:t>
            </a:r>
            <a:endParaRPr lang="zh-CN" altLang="zh-CN" smtClean="0"/>
          </a:p>
          <a:p>
            <a:pPr eaLnBrk="1" hangingPunct="1"/>
            <a:r>
              <a:rPr lang="en-US" altLang="zh-CN" smtClean="0"/>
              <a:t>Rapidly deepening jaundice</a:t>
            </a:r>
            <a:endParaRPr lang="zh-CN" altLang="zh-CN" smtClean="0"/>
          </a:p>
          <a:p>
            <a:pPr eaLnBrk="1" hangingPunct="1"/>
            <a:r>
              <a:rPr lang="en-US" altLang="zh-CN" smtClean="0"/>
              <a:t>Hepatic encephalopathy</a:t>
            </a:r>
            <a:endParaRPr lang="zh-CN" altLang="zh-CN" smtClean="0"/>
          </a:p>
          <a:p>
            <a:pPr eaLnBrk="1" hangingPunct="1"/>
            <a:r>
              <a:rPr lang="en-US" altLang="zh-CN" smtClean="0"/>
              <a:t>Liver function :severely abnormal</a:t>
            </a:r>
            <a:endParaRPr lang="zh-CN" altLang="zh-CN" smtClean="0"/>
          </a:p>
          <a:p>
            <a:pPr eaLnBrk="1" hangingPunct="1"/>
            <a:r>
              <a:rPr lang="en-US" altLang="zh-CN" smtClean="0"/>
              <a:t>Renal failure</a:t>
            </a:r>
            <a:endParaRPr lang="zh-CN" altLang="zh-CN" smtClean="0"/>
          </a:p>
          <a:p>
            <a:pPr eaLnBrk="1" hangingPunct="1"/>
            <a:r>
              <a:rPr lang="en-US" altLang="zh-CN" smtClean="0"/>
              <a:t>Coagulopathy </a:t>
            </a:r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8791592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36" name="Rectangle 760"/>
          <p:cNvSpPr>
            <a:spLocks noGrp="1" noChangeArrowheads="1"/>
          </p:cNvSpPr>
          <p:nvPr>
            <p:ph type="title"/>
          </p:nvPr>
        </p:nvSpPr>
        <p:spPr>
          <a:xfrm>
            <a:off x="1992314" y="333375"/>
            <a:ext cx="8243887" cy="1314450"/>
          </a:xfrm>
        </p:spPr>
        <p:txBody>
          <a:bodyPr anchor="t"/>
          <a:lstStyle/>
          <a:p>
            <a:pPr eaLnBrk="1" hangingPunct="1">
              <a:defRPr/>
            </a:pPr>
            <a:r>
              <a:rPr lang="en-US" altLang="zh-CN" b="1" smtClean="0"/>
              <a:t>Guidelines for severe hepatitis</a:t>
            </a:r>
            <a:endParaRPr lang="zh-CN" altLang="zh-CN" smtClean="0"/>
          </a:p>
        </p:txBody>
      </p:sp>
      <p:sp>
        <p:nvSpPr>
          <p:cNvPr id="20483" name="Rectangle 762"/>
          <p:cNvSpPr>
            <a:spLocks noGrp="1" noChangeArrowheads="1"/>
          </p:cNvSpPr>
          <p:nvPr>
            <p:ph idx="1"/>
          </p:nvPr>
        </p:nvSpPr>
        <p:spPr>
          <a:xfrm>
            <a:off x="1992313" y="1989138"/>
            <a:ext cx="8229600" cy="4456112"/>
          </a:xfrm>
        </p:spPr>
        <p:txBody>
          <a:bodyPr/>
          <a:lstStyle/>
          <a:p>
            <a:pPr eaLnBrk="1" hangingPunct="1"/>
            <a:r>
              <a:rPr lang="en-US" altLang="zh-CN" smtClean="0"/>
              <a:t>Protect the liver</a:t>
            </a:r>
            <a:endParaRPr lang="zh-CN" altLang="zh-CN" smtClean="0"/>
          </a:p>
          <a:p>
            <a:pPr eaLnBrk="1" hangingPunct="1"/>
            <a:r>
              <a:rPr lang="en-US" altLang="zh-CN" smtClean="0"/>
              <a:t>Prevention of encephalopathy</a:t>
            </a:r>
            <a:endParaRPr lang="zh-CN" altLang="zh-CN" smtClean="0"/>
          </a:p>
          <a:p>
            <a:pPr eaLnBrk="1" hangingPunct="1"/>
            <a:r>
              <a:rPr lang="en-US" altLang="zh-CN" smtClean="0"/>
              <a:t>Prevention of DIC</a:t>
            </a:r>
            <a:endParaRPr lang="zh-CN" altLang="zh-CN" smtClean="0"/>
          </a:p>
          <a:p>
            <a:pPr eaLnBrk="1" hangingPunct="1"/>
            <a:r>
              <a:rPr lang="en-US" altLang="zh-CN" smtClean="0"/>
              <a:t>Prevention of hepatorenal syndrome </a:t>
            </a:r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33482675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64"/>
          <p:cNvSpPr>
            <a:spLocks noChangeArrowheads="1"/>
          </p:cNvSpPr>
          <p:nvPr/>
        </p:nvSpPr>
        <p:spPr bwMode="auto">
          <a:xfrm>
            <a:off x="3340101" y="1331913"/>
            <a:ext cx="2779713" cy="3009900"/>
          </a:xfrm>
          <a:prstGeom prst="rect">
            <a:avLst/>
          </a:prstGeom>
          <a:solidFill>
            <a:srgbClr val="FF9F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I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7" name="Rectangle 766"/>
          <p:cNvSpPr>
            <a:spLocks noChangeArrowheads="1"/>
          </p:cNvSpPr>
          <p:nvPr/>
        </p:nvSpPr>
        <p:spPr bwMode="auto">
          <a:xfrm>
            <a:off x="6056314" y="2124075"/>
            <a:ext cx="2778125" cy="30099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I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8" name="Freeform 768"/>
          <p:cNvSpPr>
            <a:spLocks noChangeArrowheads="1"/>
          </p:cNvSpPr>
          <p:nvPr/>
        </p:nvSpPr>
        <p:spPr bwMode="auto">
          <a:xfrm flipH="1" flipV="1">
            <a:off x="6091239" y="1327150"/>
            <a:ext cx="2759075" cy="2319338"/>
          </a:xfrm>
          <a:custGeom>
            <a:avLst/>
            <a:gdLst>
              <a:gd name="T0" fmla="*/ 466875447 w 1091"/>
              <a:gd name="T1" fmla="*/ 807252017 h 1137"/>
              <a:gd name="T2" fmla="*/ 748278337 w 1091"/>
              <a:gd name="T3" fmla="*/ 790606636 h 1137"/>
              <a:gd name="T4" fmla="*/ 831419812 w 1091"/>
              <a:gd name="T5" fmla="*/ 769801949 h 1137"/>
              <a:gd name="T6" fmla="*/ 857002583 w 1091"/>
              <a:gd name="T7" fmla="*/ 728190537 h 1137"/>
              <a:gd name="T8" fmla="*/ 876189661 w 1091"/>
              <a:gd name="T9" fmla="*/ 678258474 h 1137"/>
              <a:gd name="T10" fmla="*/ 869793968 w 1091"/>
              <a:gd name="T11" fmla="*/ 624163026 h 1137"/>
              <a:gd name="T12" fmla="*/ 761069722 w 1091"/>
              <a:gd name="T13" fmla="*/ 357853251 h 1137"/>
              <a:gd name="T14" fmla="*/ 761069722 w 1091"/>
              <a:gd name="T15" fmla="*/ 228859708 h 1137"/>
              <a:gd name="T16" fmla="*/ 793048185 w 1091"/>
              <a:gd name="T17" fmla="*/ 166443610 h 1137"/>
              <a:gd name="T18" fmla="*/ 857002583 w 1091"/>
              <a:gd name="T19" fmla="*/ 112350201 h 1137"/>
              <a:gd name="T20" fmla="*/ 972122521 w 1091"/>
              <a:gd name="T21" fmla="*/ 62416099 h 1137"/>
              <a:gd name="T22" fmla="*/ 1112825231 w 1091"/>
              <a:gd name="T23" fmla="*/ 33288722 h 1137"/>
              <a:gd name="T24" fmla="*/ 1317482337 w 1091"/>
              <a:gd name="T25" fmla="*/ 8322690 h 1137"/>
              <a:gd name="T26" fmla="*/ 1579700678 w 1091"/>
              <a:gd name="T27" fmla="*/ 0 h 1137"/>
              <a:gd name="T28" fmla="*/ 1784357785 w 1091"/>
              <a:gd name="T29" fmla="*/ 12484036 h 1137"/>
              <a:gd name="T30" fmla="*/ 1950640736 w 1091"/>
              <a:gd name="T31" fmla="*/ 37450067 h 1137"/>
              <a:gd name="T32" fmla="*/ 2078552060 w 1091"/>
              <a:gd name="T33" fmla="*/ 62416099 h 1137"/>
              <a:gd name="T34" fmla="*/ 2147483646 w 1091"/>
              <a:gd name="T35" fmla="*/ 104027511 h 1137"/>
              <a:gd name="T36" fmla="*/ 2147483646 w 1091"/>
              <a:gd name="T37" fmla="*/ 145638923 h 1137"/>
              <a:gd name="T38" fmla="*/ 2147483646 w 1091"/>
              <a:gd name="T39" fmla="*/ 191409641 h 1137"/>
              <a:gd name="T40" fmla="*/ 2147483646 w 1091"/>
              <a:gd name="T41" fmla="*/ 299598497 h 1137"/>
              <a:gd name="T42" fmla="*/ 2147483646 w 1091"/>
              <a:gd name="T43" fmla="*/ 524296860 h 1137"/>
              <a:gd name="T44" fmla="*/ 2147483646 w 1091"/>
              <a:gd name="T45" fmla="*/ 636647062 h 1137"/>
              <a:gd name="T46" fmla="*/ 2147483646 w 1091"/>
              <a:gd name="T47" fmla="*/ 686579125 h 1137"/>
              <a:gd name="T48" fmla="*/ 2147483646 w 1091"/>
              <a:gd name="T49" fmla="*/ 728190537 h 1137"/>
              <a:gd name="T50" fmla="*/ 2147483646 w 1091"/>
              <a:gd name="T51" fmla="*/ 769801949 h 1137"/>
              <a:gd name="T52" fmla="*/ 2147483646 w 1091"/>
              <a:gd name="T53" fmla="*/ 807252017 h 1137"/>
              <a:gd name="T54" fmla="*/ 2147483646 w 1091"/>
              <a:gd name="T55" fmla="*/ 832218048 h 1137"/>
              <a:gd name="T56" fmla="*/ 2147483646 w 1091"/>
              <a:gd name="T57" fmla="*/ 848863429 h 1137"/>
              <a:gd name="T58" fmla="*/ 2147483646 w 1091"/>
              <a:gd name="T59" fmla="*/ 873829460 h 1137"/>
              <a:gd name="T60" fmla="*/ 2147483646 w 1091"/>
              <a:gd name="T61" fmla="*/ 873829460 h 1137"/>
              <a:gd name="T62" fmla="*/ 2147483646 w 1091"/>
              <a:gd name="T63" fmla="*/ 853022734 h 1137"/>
              <a:gd name="T64" fmla="*/ 2147483646 w 1091"/>
              <a:gd name="T65" fmla="*/ 832218048 h 1137"/>
              <a:gd name="T66" fmla="*/ 51165541 w 1091"/>
              <a:gd name="T67" fmla="*/ 2147483646 h 113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091" h="1137">
                <a:moveTo>
                  <a:pt x="0" y="205"/>
                </a:moveTo>
                <a:lnTo>
                  <a:pt x="73" y="194"/>
                </a:lnTo>
                <a:lnTo>
                  <a:pt x="102" y="192"/>
                </a:lnTo>
                <a:lnTo>
                  <a:pt x="117" y="190"/>
                </a:lnTo>
                <a:lnTo>
                  <a:pt x="124" y="188"/>
                </a:lnTo>
                <a:lnTo>
                  <a:pt x="130" y="185"/>
                </a:lnTo>
                <a:lnTo>
                  <a:pt x="132" y="180"/>
                </a:lnTo>
                <a:lnTo>
                  <a:pt x="134" y="175"/>
                </a:lnTo>
                <a:lnTo>
                  <a:pt x="136" y="170"/>
                </a:lnTo>
                <a:lnTo>
                  <a:pt x="137" y="163"/>
                </a:lnTo>
                <a:lnTo>
                  <a:pt x="136" y="157"/>
                </a:lnTo>
                <a:lnTo>
                  <a:pt x="136" y="150"/>
                </a:lnTo>
                <a:lnTo>
                  <a:pt x="127" y="119"/>
                </a:lnTo>
                <a:lnTo>
                  <a:pt x="119" y="86"/>
                </a:lnTo>
                <a:lnTo>
                  <a:pt x="117" y="69"/>
                </a:lnTo>
                <a:lnTo>
                  <a:pt x="119" y="55"/>
                </a:lnTo>
                <a:lnTo>
                  <a:pt x="120" y="46"/>
                </a:lnTo>
                <a:lnTo>
                  <a:pt x="124" y="40"/>
                </a:lnTo>
                <a:lnTo>
                  <a:pt x="128" y="33"/>
                </a:lnTo>
                <a:lnTo>
                  <a:pt x="134" y="27"/>
                </a:lnTo>
                <a:lnTo>
                  <a:pt x="142" y="21"/>
                </a:lnTo>
                <a:lnTo>
                  <a:pt x="152" y="15"/>
                </a:lnTo>
                <a:lnTo>
                  <a:pt x="162" y="11"/>
                </a:lnTo>
                <a:lnTo>
                  <a:pt x="174" y="8"/>
                </a:lnTo>
                <a:lnTo>
                  <a:pt x="189" y="4"/>
                </a:lnTo>
                <a:lnTo>
                  <a:pt x="206" y="2"/>
                </a:lnTo>
                <a:lnTo>
                  <a:pt x="226" y="1"/>
                </a:lnTo>
                <a:lnTo>
                  <a:pt x="247" y="0"/>
                </a:lnTo>
                <a:lnTo>
                  <a:pt x="264" y="1"/>
                </a:lnTo>
                <a:lnTo>
                  <a:pt x="279" y="3"/>
                </a:lnTo>
                <a:lnTo>
                  <a:pt x="293" y="5"/>
                </a:lnTo>
                <a:lnTo>
                  <a:pt x="305" y="9"/>
                </a:lnTo>
                <a:lnTo>
                  <a:pt x="316" y="12"/>
                </a:lnTo>
                <a:lnTo>
                  <a:pt x="325" y="15"/>
                </a:lnTo>
                <a:lnTo>
                  <a:pt x="333" y="20"/>
                </a:lnTo>
                <a:lnTo>
                  <a:pt x="340" y="25"/>
                </a:lnTo>
                <a:lnTo>
                  <a:pt x="344" y="30"/>
                </a:lnTo>
                <a:lnTo>
                  <a:pt x="348" y="35"/>
                </a:lnTo>
                <a:lnTo>
                  <a:pt x="352" y="41"/>
                </a:lnTo>
                <a:lnTo>
                  <a:pt x="353" y="46"/>
                </a:lnTo>
                <a:lnTo>
                  <a:pt x="356" y="59"/>
                </a:lnTo>
                <a:lnTo>
                  <a:pt x="355" y="72"/>
                </a:lnTo>
                <a:lnTo>
                  <a:pt x="350" y="99"/>
                </a:lnTo>
                <a:lnTo>
                  <a:pt x="343" y="126"/>
                </a:lnTo>
                <a:lnTo>
                  <a:pt x="341" y="140"/>
                </a:lnTo>
                <a:lnTo>
                  <a:pt x="341" y="153"/>
                </a:lnTo>
                <a:lnTo>
                  <a:pt x="343" y="159"/>
                </a:lnTo>
                <a:lnTo>
                  <a:pt x="344" y="165"/>
                </a:lnTo>
                <a:lnTo>
                  <a:pt x="345" y="171"/>
                </a:lnTo>
                <a:lnTo>
                  <a:pt x="350" y="175"/>
                </a:lnTo>
                <a:lnTo>
                  <a:pt x="355" y="181"/>
                </a:lnTo>
                <a:lnTo>
                  <a:pt x="362" y="185"/>
                </a:lnTo>
                <a:lnTo>
                  <a:pt x="372" y="190"/>
                </a:lnTo>
                <a:lnTo>
                  <a:pt x="384" y="194"/>
                </a:lnTo>
                <a:lnTo>
                  <a:pt x="398" y="197"/>
                </a:lnTo>
                <a:lnTo>
                  <a:pt x="415" y="200"/>
                </a:lnTo>
                <a:lnTo>
                  <a:pt x="432" y="201"/>
                </a:lnTo>
                <a:lnTo>
                  <a:pt x="450" y="204"/>
                </a:lnTo>
                <a:lnTo>
                  <a:pt x="494" y="207"/>
                </a:lnTo>
                <a:lnTo>
                  <a:pt x="541" y="210"/>
                </a:lnTo>
                <a:lnTo>
                  <a:pt x="593" y="210"/>
                </a:lnTo>
                <a:lnTo>
                  <a:pt x="648" y="210"/>
                </a:lnTo>
                <a:lnTo>
                  <a:pt x="764" y="208"/>
                </a:lnTo>
                <a:lnTo>
                  <a:pt x="881" y="205"/>
                </a:lnTo>
                <a:lnTo>
                  <a:pt x="993" y="201"/>
                </a:lnTo>
                <a:lnTo>
                  <a:pt x="1091" y="200"/>
                </a:lnTo>
                <a:lnTo>
                  <a:pt x="1091" y="1136"/>
                </a:lnTo>
                <a:lnTo>
                  <a:pt x="8" y="1137"/>
                </a:lnTo>
                <a:lnTo>
                  <a:pt x="0" y="205"/>
                </a:lnTo>
              </a:path>
            </a:pathLst>
          </a:custGeom>
          <a:solidFill>
            <a:srgbClr val="FF9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09" name="Freeform 770"/>
          <p:cNvSpPr>
            <a:spLocks noChangeArrowheads="1"/>
          </p:cNvSpPr>
          <p:nvPr/>
        </p:nvSpPr>
        <p:spPr bwMode="auto">
          <a:xfrm>
            <a:off x="3332164" y="2822575"/>
            <a:ext cx="2759075" cy="2319338"/>
          </a:xfrm>
          <a:custGeom>
            <a:avLst/>
            <a:gdLst>
              <a:gd name="T0" fmla="*/ 466875447 w 1091"/>
              <a:gd name="T1" fmla="*/ 807252017 h 1137"/>
              <a:gd name="T2" fmla="*/ 748278337 w 1091"/>
              <a:gd name="T3" fmla="*/ 790606636 h 1137"/>
              <a:gd name="T4" fmla="*/ 831419812 w 1091"/>
              <a:gd name="T5" fmla="*/ 769801949 h 1137"/>
              <a:gd name="T6" fmla="*/ 857002583 w 1091"/>
              <a:gd name="T7" fmla="*/ 728190537 h 1137"/>
              <a:gd name="T8" fmla="*/ 876189661 w 1091"/>
              <a:gd name="T9" fmla="*/ 678258474 h 1137"/>
              <a:gd name="T10" fmla="*/ 869793968 w 1091"/>
              <a:gd name="T11" fmla="*/ 624163026 h 1137"/>
              <a:gd name="T12" fmla="*/ 761069722 w 1091"/>
              <a:gd name="T13" fmla="*/ 357853251 h 1137"/>
              <a:gd name="T14" fmla="*/ 761069722 w 1091"/>
              <a:gd name="T15" fmla="*/ 228859708 h 1137"/>
              <a:gd name="T16" fmla="*/ 793048185 w 1091"/>
              <a:gd name="T17" fmla="*/ 166443610 h 1137"/>
              <a:gd name="T18" fmla="*/ 857002583 w 1091"/>
              <a:gd name="T19" fmla="*/ 112350201 h 1137"/>
              <a:gd name="T20" fmla="*/ 972122521 w 1091"/>
              <a:gd name="T21" fmla="*/ 62416099 h 1137"/>
              <a:gd name="T22" fmla="*/ 1112825231 w 1091"/>
              <a:gd name="T23" fmla="*/ 33288722 h 1137"/>
              <a:gd name="T24" fmla="*/ 1317482337 w 1091"/>
              <a:gd name="T25" fmla="*/ 8322690 h 1137"/>
              <a:gd name="T26" fmla="*/ 1579700678 w 1091"/>
              <a:gd name="T27" fmla="*/ 0 h 1137"/>
              <a:gd name="T28" fmla="*/ 1784357785 w 1091"/>
              <a:gd name="T29" fmla="*/ 12484036 h 1137"/>
              <a:gd name="T30" fmla="*/ 1950640736 w 1091"/>
              <a:gd name="T31" fmla="*/ 37450067 h 1137"/>
              <a:gd name="T32" fmla="*/ 2078552060 w 1091"/>
              <a:gd name="T33" fmla="*/ 62416099 h 1137"/>
              <a:gd name="T34" fmla="*/ 2147483646 w 1091"/>
              <a:gd name="T35" fmla="*/ 104027511 h 1137"/>
              <a:gd name="T36" fmla="*/ 2147483646 w 1091"/>
              <a:gd name="T37" fmla="*/ 145638923 h 1137"/>
              <a:gd name="T38" fmla="*/ 2147483646 w 1091"/>
              <a:gd name="T39" fmla="*/ 191409641 h 1137"/>
              <a:gd name="T40" fmla="*/ 2147483646 w 1091"/>
              <a:gd name="T41" fmla="*/ 299598497 h 1137"/>
              <a:gd name="T42" fmla="*/ 2147483646 w 1091"/>
              <a:gd name="T43" fmla="*/ 524296860 h 1137"/>
              <a:gd name="T44" fmla="*/ 2147483646 w 1091"/>
              <a:gd name="T45" fmla="*/ 636647062 h 1137"/>
              <a:gd name="T46" fmla="*/ 2147483646 w 1091"/>
              <a:gd name="T47" fmla="*/ 686579125 h 1137"/>
              <a:gd name="T48" fmla="*/ 2147483646 w 1091"/>
              <a:gd name="T49" fmla="*/ 728190537 h 1137"/>
              <a:gd name="T50" fmla="*/ 2147483646 w 1091"/>
              <a:gd name="T51" fmla="*/ 769801949 h 1137"/>
              <a:gd name="T52" fmla="*/ 2147483646 w 1091"/>
              <a:gd name="T53" fmla="*/ 807252017 h 1137"/>
              <a:gd name="T54" fmla="*/ 2147483646 w 1091"/>
              <a:gd name="T55" fmla="*/ 832218048 h 1137"/>
              <a:gd name="T56" fmla="*/ 2147483646 w 1091"/>
              <a:gd name="T57" fmla="*/ 848863429 h 1137"/>
              <a:gd name="T58" fmla="*/ 2147483646 w 1091"/>
              <a:gd name="T59" fmla="*/ 873829460 h 1137"/>
              <a:gd name="T60" fmla="*/ 2147483646 w 1091"/>
              <a:gd name="T61" fmla="*/ 873829460 h 1137"/>
              <a:gd name="T62" fmla="*/ 2147483646 w 1091"/>
              <a:gd name="T63" fmla="*/ 853022734 h 1137"/>
              <a:gd name="T64" fmla="*/ 2147483646 w 1091"/>
              <a:gd name="T65" fmla="*/ 832218048 h 1137"/>
              <a:gd name="T66" fmla="*/ 51165541 w 1091"/>
              <a:gd name="T67" fmla="*/ 2147483646 h 113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091" h="1137">
                <a:moveTo>
                  <a:pt x="0" y="205"/>
                </a:moveTo>
                <a:lnTo>
                  <a:pt x="73" y="194"/>
                </a:lnTo>
                <a:lnTo>
                  <a:pt x="102" y="192"/>
                </a:lnTo>
                <a:lnTo>
                  <a:pt x="117" y="190"/>
                </a:lnTo>
                <a:lnTo>
                  <a:pt x="124" y="188"/>
                </a:lnTo>
                <a:lnTo>
                  <a:pt x="130" y="185"/>
                </a:lnTo>
                <a:lnTo>
                  <a:pt x="132" y="180"/>
                </a:lnTo>
                <a:lnTo>
                  <a:pt x="134" y="175"/>
                </a:lnTo>
                <a:lnTo>
                  <a:pt x="136" y="170"/>
                </a:lnTo>
                <a:lnTo>
                  <a:pt x="137" y="163"/>
                </a:lnTo>
                <a:lnTo>
                  <a:pt x="136" y="157"/>
                </a:lnTo>
                <a:lnTo>
                  <a:pt x="136" y="150"/>
                </a:lnTo>
                <a:lnTo>
                  <a:pt x="127" y="119"/>
                </a:lnTo>
                <a:lnTo>
                  <a:pt x="119" y="86"/>
                </a:lnTo>
                <a:lnTo>
                  <a:pt x="117" y="69"/>
                </a:lnTo>
                <a:lnTo>
                  <a:pt x="119" y="55"/>
                </a:lnTo>
                <a:lnTo>
                  <a:pt x="120" y="46"/>
                </a:lnTo>
                <a:lnTo>
                  <a:pt x="124" y="40"/>
                </a:lnTo>
                <a:lnTo>
                  <a:pt x="128" y="33"/>
                </a:lnTo>
                <a:lnTo>
                  <a:pt x="134" y="27"/>
                </a:lnTo>
                <a:lnTo>
                  <a:pt x="142" y="21"/>
                </a:lnTo>
                <a:lnTo>
                  <a:pt x="152" y="15"/>
                </a:lnTo>
                <a:lnTo>
                  <a:pt x="162" y="11"/>
                </a:lnTo>
                <a:lnTo>
                  <a:pt x="174" y="8"/>
                </a:lnTo>
                <a:lnTo>
                  <a:pt x="189" y="4"/>
                </a:lnTo>
                <a:lnTo>
                  <a:pt x="206" y="2"/>
                </a:lnTo>
                <a:lnTo>
                  <a:pt x="226" y="1"/>
                </a:lnTo>
                <a:lnTo>
                  <a:pt x="247" y="0"/>
                </a:lnTo>
                <a:lnTo>
                  <a:pt x="264" y="1"/>
                </a:lnTo>
                <a:lnTo>
                  <a:pt x="279" y="3"/>
                </a:lnTo>
                <a:lnTo>
                  <a:pt x="293" y="5"/>
                </a:lnTo>
                <a:lnTo>
                  <a:pt x="305" y="9"/>
                </a:lnTo>
                <a:lnTo>
                  <a:pt x="316" y="12"/>
                </a:lnTo>
                <a:lnTo>
                  <a:pt x="325" y="15"/>
                </a:lnTo>
                <a:lnTo>
                  <a:pt x="333" y="20"/>
                </a:lnTo>
                <a:lnTo>
                  <a:pt x="340" y="25"/>
                </a:lnTo>
                <a:lnTo>
                  <a:pt x="344" y="30"/>
                </a:lnTo>
                <a:lnTo>
                  <a:pt x="348" y="35"/>
                </a:lnTo>
                <a:lnTo>
                  <a:pt x="352" y="41"/>
                </a:lnTo>
                <a:lnTo>
                  <a:pt x="353" y="46"/>
                </a:lnTo>
                <a:lnTo>
                  <a:pt x="356" y="59"/>
                </a:lnTo>
                <a:lnTo>
                  <a:pt x="355" y="72"/>
                </a:lnTo>
                <a:lnTo>
                  <a:pt x="350" y="99"/>
                </a:lnTo>
                <a:lnTo>
                  <a:pt x="343" y="126"/>
                </a:lnTo>
                <a:lnTo>
                  <a:pt x="341" y="140"/>
                </a:lnTo>
                <a:lnTo>
                  <a:pt x="341" y="153"/>
                </a:lnTo>
                <a:lnTo>
                  <a:pt x="343" y="159"/>
                </a:lnTo>
                <a:lnTo>
                  <a:pt x="344" y="165"/>
                </a:lnTo>
                <a:lnTo>
                  <a:pt x="345" y="171"/>
                </a:lnTo>
                <a:lnTo>
                  <a:pt x="350" y="175"/>
                </a:lnTo>
                <a:lnTo>
                  <a:pt x="355" y="181"/>
                </a:lnTo>
                <a:lnTo>
                  <a:pt x="362" y="185"/>
                </a:lnTo>
                <a:lnTo>
                  <a:pt x="372" y="190"/>
                </a:lnTo>
                <a:lnTo>
                  <a:pt x="384" y="194"/>
                </a:lnTo>
                <a:lnTo>
                  <a:pt x="398" y="197"/>
                </a:lnTo>
                <a:lnTo>
                  <a:pt x="415" y="200"/>
                </a:lnTo>
                <a:lnTo>
                  <a:pt x="432" y="201"/>
                </a:lnTo>
                <a:lnTo>
                  <a:pt x="450" y="204"/>
                </a:lnTo>
                <a:lnTo>
                  <a:pt x="494" y="207"/>
                </a:lnTo>
                <a:lnTo>
                  <a:pt x="541" y="210"/>
                </a:lnTo>
                <a:lnTo>
                  <a:pt x="593" y="210"/>
                </a:lnTo>
                <a:lnTo>
                  <a:pt x="648" y="210"/>
                </a:lnTo>
                <a:lnTo>
                  <a:pt x="764" y="208"/>
                </a:lnTo>
                <a:lnTo>
                  <a:pt x="881" y="205"/>
                </a:lnTo>
                <a:lnTo>
                  <a:pt x="993" y="201"/>
                </a:lnTo>
                <a:lnTo>
                  <a:pt x="1091" y="200"/>
                </a:lnTo>
                <a:lnTo>
                  <a:pt x="1091" y="1136"/>
                </a:lnTo>
                <a:lnTo>
                  <a:pt x="8" y="1137"/>
                </a:lnTo>
                <a:lnTo>
                  <a:pt x="0" y="205"/>
                </a:lnTo>
              </a:path>
            </a:pathLst>
          </a:custGeom>
          <a:solidFill>
            <a:srgbClr val="66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21510" name="Group -804"/>
          <p:cNvGrpSpPr>
            <a:grpSpLocks/>
          </p:cNvGrpSpPr>
          <p:nvPr/>
        </p:nvGrpSpPr>
        <p:grpSpPr bwMode="auto">
          <a:xfrm>
            <a:off x="4551364" y="1841501"/>
            <a:ext cx="3068637" cy="2682875"/>
            <a:chOff x="1911" y="1120"/>
            <a:chExt cx="1933" cy="1690"/>
          </a:xfrm>
        </p:grpSpPr>
        <p:sp>
          <p:nvSpPr>
            <p:cNvPr id="21521" name="Freeform 772"/>
            <p:cNvSpPr>
              <a:spLocks noChangeArrowheads="1"/>
            </p:cNvSpPr>
            <p:nvPr/>
          </p:nvSpPr>
          <p:spPr bwMode="auto">
            <a:xfrm>
              <a:off x="1911" y="1121"/>
              <a:ext cx="1100" cy="849"/>
            </a:xfrm>
            <a:custGeom>
              <a:avLst/>
              <a:gdLst>
                <a:gd name="T0" fmla="*/ 146 w 1100"/>
                <a:gd name="T1" fmla="*/ 661 h 849"/>
                <a:gd name="T2" fmla="*/ 168 w 1100"/>
                <a:gd name="T3" fmla="*/ 670 h 849"/>
                <a:gd name="T4" fmla="*/ 192 w 1100"/>
                <a:gd name="T5" fmla="*/ 687 h 849"/>
                <a:gd name="T6" fmla="*/ 212 w 1100"/>
                <a:gd name="T7" fmla="*/ 706 h 849"/>
                <a:gd name="T8" fmla="*/ 229 w 1100"/>
                <a:gd name="T9" fmla="*/ 718 h 849"/>
                <a:gd name="T10" fmla="*/ 249 w 1100"/>
                <a:gd name="T11" fmla="*/ 725 h 849"/>
                <a:gd name="T12" fmla="*/ 277 w 1100"/>
                <a:gd name="T13" fmla="*/ 728 h 849"/>
                <a:gd name="T14" fmla="*/ 306 w 1100"/>
                <a:gd name="T15" fmla="*/ 727 h 849"/>
                <a:gd name="T16" fmla="*/ 325 w 1100"/>
                <a:gd name="T17" fmla="*/ 723 h 849"/>
                <a:gd name="T18" fmla="*/ 348 w 1100"/>
                <a:gd name="T19" fmla="*/ 714 h 849"/>
                <a:gd name="T20" fmla="*/ 373 w 1100"/>
                <a:gd name="T21" fmla="*/ 697 h 849"/>
                <a:gd name="T22" fmla="*/ 393 w 1100"/>
                <a:gd name="T23" fmla="*/ 677 h 849"/>
                <a:gd name="T24" fmla="*/ 417 w 1100"/>
                <a:gd name="T25" fmla="*/ 643 h 849"/>
                <a:gd name="T26" fmla="*/ 441 w 1100"/>
                <a:gd name="T27" fmla="*/ 612 h 849"/>
                <a:gd name="T28" fmla="*/ 463 w 1100"/>
                <a:gd name="T29" fmla="*/ 595 h 849"/>
                <a:gd name="T30" fmla="*/ 487 w 1100"/>
                <a:gd name="T31" fmla="*/ 584 h 849"/>
                <a:gd name="T32" fmla="*/ 506 w 1100"/>
                <a:gd name="T33" fmla="*/ 570 h 849"/>
                <a:gd name="T34" fmla="*/ 516 w 1100"/>
                <a:gd name="T35" fmla="*/ 554 h 849"/>
                <a:gd name="T36" fmla="*/ 522 w 1100"/>
                <a:gd name="T37" fmla="*/ 534 h 849"/>
                <a:gd name="T38" fmla="*/ 523 w 1100"/>
                <a:gd name="T39" fmla="*/ 477 h 849"/>
                <a:gd name="T40" fmla="*/ 523 w 1100"/>
                <a:gd name="T41" fmla="*/ 410 h 849"/>
                <a:gd name="T42" fmla="*/ 528 w 1100"/>
                <a:gd name="T43" fmla="*/ 382 h 849"/>
                <a:gd name="T44" fmla="*/ 539 w 1100"/>
                <a:gd name="T45" fmla="*/ 354 h 849"/>
                <a:gd name="T46" fmla="*/ 558 w 1100"/>
                <a:gd name="T47" fmla="*/ 326 h 849"/>
                <a:gd name="T48" fmla="*/ 583 w 1100"/>
                <a:gd name="T49" fmla="*/ 297 h 849"/>
                <a:gd name="T50" fmla="*/ 621 w 1100"/>
                <a:gd name="T51" fmla="*/ 269 h 849"/>
                <a:gd name="T52" fmla="*/ 669 w 1100"/>
                <a:gd name="T53" fmla="*/ 244 h 849"/>
                <a:gd name="T54" fmla="*/ 730 w 1100"/>
                <a:gd name="T55" fmla="*/ 219 h 849"/>
                <a:gd name="T56" fmla="*/ 778 w 1100"/>
                <a:gd name="T57" fmla="*/ 203 h 849"/>
                <a:gd name="T58" fmla="*/ 795 w 1100"/>
                <a:gd name="T59" fmla="*/ 196 h 849"/>
                <a:gd name="T60" fmla="*/ 807 w 1100"/>
                <a:gd name="T61" fmla="*/ 187 h 849"/>
                <a:gd name="T62" fmla="*/ 813 w 1100"/>
                <a:gd name="T63" fmla="*/ 179 h 849"/>
                <a:gd name="T64" fmla="*/ 816 w 1100"/>
                <a:gd name="T65" fmla="*/ 169 h 849"/>
                <a:gd name="T66" fmla="*/ 815 w 1100"/>
                <a:gd name="T67" fmla="*/ 160 h 849"/>
                <a:gd name="T68" fmla="*/ 809 w 1100"/>
                <a:gd name="T69" fmla="*/ 146 h 849"/>
                <a:gd name="T70" fmla="*/ 789 w 1100"/>
                <a:gd name="T71" fmla="*/ 114 h 849"/>
                <a:gd name="T72" fmla="*/ 772 w 1100"/>
                <a:gd name="T73" fmla="*/ 82 h 849"/>
                <a:gd name="T74" fmla="*/ 769 w 1100"/>
                <a:gd name="T75" fmla="*/ 67 h 849"/>
                <a:gd name="T76" fmla="*/ 772 w 1100"/>
                <a:gd name="T77" fmla="*/ 57 h 849"/>
                <a:gd name="T78" fmla="*/ 781 w 1100"/>
                <a:gd name="T79" fmla="*/ 45 h 849"/>
                <a:gd name="T80" fmla="*/ 795 w 1100"/>
                <a:gd name="T81" fmla="*/ 32 h 849"/>
                <a:gd name="T82" fmla="*/ 811 w 1100"/>
                <a:gd name="T83" fmla="*/ 23 h 849"/>
                <a:gd name="T84" fmla="*/ 828 w 1100"/>
                <a:gd name="T85" fmla="*/ 14 h 849"/>
                <a:gd name="T86" fmla="*/ 856 w 1100"/>
                <a:gd name="T87" fmla="*/ 6 h 849"/>
                <a:gd name="T88" fmla="*/ 898 w 1100"/>
                <a:gd name="T89" fmla="*/ 1 h 849"/>
                <a:gd name="T90" fmla="*/ 940 w 1100"/>
                <a:gd name="T91" fmla="*/ 0 h 849"/>
                <a:gd name="T92" fmla="*/ 979 w 1100"/>
                <a:gd name="T93" fmla="*/ 1 h 849"/>
                <a:gd name="T94" fmla="*/ 1027 w 1100"/>
                <a:gd name="T95" fmla="*/ 6 h 849"/>
                <a:gd name="T96" fmla="*/ 1060 w 1100"/>
                <a:gd name="T97" fmla="*/ 10 h 849"/>
                <a:gd name="T98" fmla="*/ 1076 w 1100"/>
                <a:gd name="T99" fmla="*/ 20 h 849"/>
                <a:gd name="T100" fmla="*/ 1086 w 1100"/>
                <a:gd name="T101" fmla="*/ 35 h 849"/>
                <a:gd name="T102" fmla="*/ 1093 w 1100"/>
                <a:gd name="T103" fmla="*/ 55 h 849"/>
                <a:gd name="T104" fmla="*/ 1098 w 1100"/>
                <a:gd name="T105" fmla="*/ 118 h 849"/>
                <a:gd name="T106" fmla="*/ 1100 w 1100"/>
                <a:gd name="T107" fmla="*/ 849 h 849"/>
                <a:gd name="T108" fmla="*/ 2 w 1100"/>
                <a:gd name="T109" fmla="*/ 821 h 849"/>
                <a:gd name="T110" fmla="*/ 8 w 1100"/>
                <a:gd name="T111" fmla="*/ 773 h 849"/>
                <a:gd name="T112" fmla="*/ 16 w 1100"/>
                <a:gd name="T113" fmla="*/ 736 h 849"/>
                <a:gd name="T114" fmla="*/ 26 w 1100"/>
                <a:gd name="T115" fmla="*/ 708 h 849"/>
                <a:gd name="T116" fmla="*/ 41 w 1100"/>
                <a:gd name="T117" fmla="*/ 687 h 849"/>
                <a:gd name="T118" fmla="*/ 60 w 1100"/>
                <a:gd name="T119" fmla="*/ 674 h 849"/>
                <a:gd name="T120" fmla="*/ 84 w 1100"/>
                <a:gd name="T121" fmla="*/ 665 h 849"/>
                <a:gd name="T122" fmla="*/ 115 w 1100"/>
                <a:gd name="T123" fmla="*/ 660 h 84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100" h="849">
                  <a:moveTo>
                    <a:pt x="132" y="659"/>
                  </a:moveTo>
                  <a:lnTo>
                    <a:pt x="146" y="661"/>
                  </a:lnTo>
                  <a:lnTo>
                    <a:pt x="159" y="666"/>
                  </a:lnTo>
                  <a:lnTo>
                    <a:pt x="168" y="670"/>
                  </a:lnTo>
                  <a:lnTo>
                    <a:pt x="178" y="675"/>
                  </a:lnTo>
                  <a:lnTo>
                    <a:pt x="192" y="687"/>
                  </a:lnTo>
                  <a:lnTo>
                    <a:pt x="206" y="701"/>
                  </a:lnTo>
                  <a:lnTo>
                    <a:pt x="212" y="706"/>
                  </a:lnTo>
                  <a:lnTo>
                    <a:pt x="220" y="712"/>
                  </a:lnTo>
                  <a:lnTo>
                    <a:pt x="229" y="718"/>
                  </a:lnTo>
                  <a:lnTo>
                    <a:pt x="238" y="722"/>
                  </a:lnTo>
                  <a:lnTo>
                    <a:pt x="249" y="725"/>
                  </a:lnTo>
                  <a:lnTo>
                    <a:pt x="262" y="728"/>
                  </a:lnTo>
                  <a:lnTo>
                    <a:pt x="277" y="728"/>
                  </a:lnTo>
                  <a:lnTo>
                    <a:pt x="295" y="728"/>
                  </a:lnTo>
                  <a:lnTo>
                    <a:pt x="306" y="727"/>
                  </a:lnTo>
                  <a:lnTo>
                    <a:pt x="315" y="724"/>
                  </a:lnTo>
                  <a:lnTo>
                    <a:pt x="325" y="723"/>
                  </a:lnTo>
                  <a:lnTo>
                    <a:pt x="333" y="720"/>
                  </a:lnTo>
                  <a:lnTo>
                    <a:pt x="348" y="714"/>
                  </a:lnTo>
                  <a:lnTo>
                    <a:pt x="361" y="706"/>
                  </a:lnTo>
                  <a:lnTo>
                    <a:pt x="373" y="697"/>
                  </a:lnTo>
                  <a:lnTo>
                    <a:pt x="384" y="687"/>
                  </a:lnTo>
                  <a:lnTo>
                    <a:pt x="393" y="677"/>
                  </a:lnTo>
                  <a:lnTo>
                    <a:pt x="401" y="666"/>
                  </a:lnTo>
                  <a:lnTo>
                    <a:pt x="417" y="643"/>
                  </a:lnTo>
                  <a:lnTo>
                    <a:pt x="432" y="621"/>
                  </a:lnTo>
                  <a:lnTo>
                    <a:pt x="441" y="612"/>
                  </a:lnTo>
                  <a:lnTo>
                    <a:pt x="451" y="603"/>
                  </a:lnTo>
                  <a:lnTo>
                    <a:pt x="463" y="595"/>
                  </a:lnTo>
                  <a:lnTo>
                    <a:pt x="475" y="590"/>
                  </a:lnTo>
                  <a:lnTo>
                    <a:pt x="487" y="584"/>
                  </a:lnTo>
                  <a:lnTo>
                    <a:pt x="497" y="577"/>
                  </a:lnTo>
                  <a:lnTo>
                    <a:pt x="506" y="570"/>
                  </a:lnTo>
                  <a:lnTo>
                    <a:pt x="512" y="563"/>
                  </a:lnTo>
                  <a:lnTo>
                    <a:pt x="516" y="554"/>
                  </a:lnTo>
                  <a:lnTo>
                    <a:pt x="520" y="545"/>
                  </a:lnTo>
                  <a:lnTo>
                    <a:pt x="522" y="534"/>
                  </a:lnTo>
                  <a:lnTo>
                    <a:pt x="523" y="524"/>
                  </a:lnTo>
                  <a:lnTo>
                    <a:pt x="523" y="477"/>
                  </a:lnTo>
                  <a:lnTo>
                    <a:pt x="522" y="424"/>
                  </a:lnTo>
                  <a:lnTo>
                    <a:pt x="523" y="410"/>
                  </a:lnTo>
                  <a:lnTo>
                    <a:pt x="524" y="396"/>
                  </a:lnTo>
                  <a:lnTo>
                    <a:pt x="528" y="382"/>
                  </a:lnTo>
                  <a:lnTo>
                    <a:pt x="532" y="368"/>
                  </a:lnTo>
                  <a:lnTo>
                    <a:pt x="539" y="354"/>
                  </a:lnTo>
                  <a:lnTo>
                    <a:pt x="547" y="339"/>
                  </a:lnTo>
                  <a:lnTo>
                    <a:pt x="558" y="326"/>
                  </a:lnTo>
                  <a:lnTo>
                    <a:pt x="570" y="311"/>
                  </a:lnTo>
                  <a:lnTo>
                    <a:pt x="583" y="297"/>
                  </a:lnTo>
                  <a:lnTo>
                    <a:pt x="601" y="283"/>
                  </a:lnTo>
                  <a:lnTo>
                    <a:pt x="621" y="269"/>
                  </a:lnTo>
                  <a:lnTo>
                    <a:pt x="643" y="257"/>
                  </a:lnTo>
                  <a:lnTo>
                    <a:pt x="669" y="244"/>
                  </a:lnTo>
                  <a:lnTo>
                    <a:pt x="698" y="231"/>
                  </a:lnTo>
                  <a:lnTo>
                    <a:pt x="730" y="219"/>
                  </a:lnTo>
                  <a:lnTo>
                    <a:pt x="768" y="208"/>
                  </a:lnTo>
                  <a:lnTo>
                    <a:pt x="778" y="203"/>
                  </a:lnTo>
                  <a:lnTo>
                    <a:pt x="787" y="200"/>
                  </a:lnTo>
                  <a:lnTo>
                    <a:pt x="795" y="196"/>
                  </a:lnTo>
                  <a:lnTo>
                    <a:pt x="801" y="192"/>
                  </a:lnTo>
                  <a:lnTo>
                    <a:pt x="807" y="187"/>
                  </a:lnTo>
                  <a:lnTo>
                    <a:pt x="811" y="184"/>
                  </a:lnTo>
                  <a:lnTo>
                    <a:pt x="813" y="179"/>
                  </a:lnTo>
                  <a:lnTo>
                    <a:pt x="815" y="175"/>
                  </a:lnTo>
                  <a:lnTo>
                    <a:pt x="816" y="169"/>
                  </a:lnTo>
                  <a:lnTo>
                    <a:pt x="816" y="165"/>
                  </a:lnTo>
                  <a:lnTo>
                    <a:pt x="815" y="160"/>
                  </a:lnTo>
                  <a:lnTo>
                    <a:pt x="813" y="156"/>
                  </a:lnTo>
                  <a:lnTo>
                    <a:pt x="809" y="146"/>
                  </a:lnTo>
                  <a:lnTo>
                    <a:pt x="803" y="135"/>
                  </a:lnTo>
                  <a:lnTo>
                    <a:pt x="789" y="114"/>
                  </a:lnTo>
                  <a:lnTo>
                    <a:pt x="776" y="93"/>
                  </a:lnTo>
                  <a:lnTo>
                    <a:pt x="772" y="82"/>
                  </a:lnTo>
                  <a:lnTo>
                    <a:pt x="769" y="72"/>
                  </a:lnTo>
                  <a:lnTo>
                    <a:pt x="769" y="67"/>
                  </a:lnTo>
                  <a:lnTo>
                    <a:pt x="770" y="62"/>
                  </a:lnTo>
                  <a:lnTo>
                    <a:pt x="772" y="57"/>
                  </a:lnTo>
                  <a:lnTo>
                    <a:pt x="776" y="53"/>
                  </a:lnTo>
                  <a:lnTo>
                    <a:pt x="781" y="45"/>
                  </a:lnTo>
                  <a:lnTo>
                    <a:pt x="788" y="39"/>
                  </a:lnTo>
                  <a:lnTo>
                    <a:pt x="795" y="32"/>
                  </a:lnTo>
                  <a:lnTo>
                    <a:pt x="803" y="28"/>
                  </a:lnTo>
                  <a:lnTo>
                    <a:pt x="811" y="23"/>
                  </a:lnTo>
                  <a:lnTo>
                    <a:pt x="819" y="19"/>
                  </a:lnTo>
                  <a:lnTo>
                    <a:pt x="828" y="14"/>
                  </a:lnTo>
                  <a:lnTo>
                    <a:pt x="837" y="11"/>
                  </a:lnTo>
                  <a:lnTo>
                    <a:pt x="856" y="6"/>
                  </a:lnTo>
                  <a:lnTo>
                    <a:pt x="878" y="3"/>
                  </a:lnTo>
                  <a:lnTo>
                    <a:pt x="898" y="1"/>
                  </a:lnTo>
                  <a:lnTo>
                    <a:pt x="919" y="0"/>
                  </a:lnTo>
                  <a:lnTo>
                    <a:pt x="940" y="0"/>
                  </a:lnTo>
                  <a:lnTo>
                    <a:pt x="960" y="0"/>
                  </a:lnTo>
                  <a:lnTo>
                    <a:pt x="979" y="1"/>
                  </a:lnTo>
                  <a:lnTo>
                    <a:pt x="998" y="3"/>
                  </a:lnTo>
                  <a:lnTo>
                    <a:pt x="1027" y="6"/>
                  </a:lnTo>
                  <a:lnTo>
                    <a:pt x="1047" y="9"/>
                  </a:lnTo>
                  <a:lnTo>
                    <a:pt x="1060" y="10"/>
                  </a:lnTo>
                  <a:lnTo>
                    <a:pt x="1068" y="14"/>
                  </a:lnTo>
                  <a:lnTo>
                    <a:pt x="1076" y="20"/>
                  </a:lnTo>
                  <a:lnTo>
                    <a:pt x="1082" y="27"/>
                  </a:lnTo>
                  <a:lnTo>
                    <a:pt x="1086" y="35"/>
                  </a:lnTo>
                  <a:lnTo>
                    <a:pt x="1090" y="44"/>
                  </a:lnTo>
                  <a:lnTo>
                    <a:pt x="1093" y="55"/>
                  </a:lnTo>
                  <a:lnTo>
                    <a:pt x="1096" y="66"/>
                  </a:lnTo>
                  <a:lnTo>
                    <a:pt x="1098" y="118"/>
                  </a:lnTo>
                  <a:lnTo>
                    <a:pt x="1100" y="173"/>
                  </a:lnTo>
                  <a:lnTo>
                    <a:pt x="1100" y="849"/>
                  </a:lnTo>
                  <a:lnTo>
                    <a:pt x="0" y="849"/>
                  </a:lnTo>
                  <a:lnTo>
                    <a:pt x="2" y="821"/>
                  </a:lnTo>
                  <a:lnTo>
                    <a:pt x="5" y="795"/>
                  </a:lnTo>
                  <a:lnTo>
                    <a:pt x="8" y="773"/>
                  </a:lnTo>
                  <a:lnTo>
                    <a:pt x="12" y="754"/>
                  </a:lnTo>
                  <a:lnTo>
                    <a:pt x="16" y="736"/>
                  </a:lnTo>
                  <a:lnTo>
                    <a:pt x="21" y="720"/>
                  </a:lnTo>
                  <a:lnTo>
                    <a:pt x="26" y="708"/>
                  </a:lnTo>
                  <a:lnTo>
                    <a:pt x="34" y="696"/>
                  </a:lnTo>
                  <a:lnTo>
                    <a:pt x="41" y="687"/>
                  </a:lnTo>
                  <a:lnTo>
                    <a:pt x="51" y="679"/>
                  </a:lnTo>
                  <a:lnTo>
                    <a:pt x="60" y="674"/>
                  </a:lnTo>
                  <a:lnTo>
                    <a:pt x="72" y="668"/>
                  </a:lnTo>
                  <a:lnTo>
                    <a:pt x="84" y="665"/>
                  </a:lnTo>
                  <a:lnTo>
                    <a:pt x="99" y="663"/>
                  </a:lnTo>
                  <a:lnTo>
                    <a:pt x="115" y="660"/>
                  </a:lnTo>
                  <a:lnTo>
                    <a:pt x="132" y="659"/>
                  </a:lnTo>
                </a:path>
              </a:pathLst>
            </a:custGeom>
            <a:solidFill>
              <a:srgbClr val="75C5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522" name="Freeform 774"/>
            <p:cNvSpPr>
              <a:spLocks noChangeArrowheads="1"/>
            </p:cNvSpPr>
            <p:nvPr/>
          </p:nvSpPr>
          <p:spPr bwMode="auto">
            <a:xfrm>
              <a:off x="1911" y="1960"/>
              <a:ext cx="1100" cy="849"/>
            </a:xfrm>
            <a:custGeom>
              <a:avLst/>
              <a:gdLst>
                <a:gd name="T0" fmla="*/ 146 w 1100"/>
                <a:gd name="T1" fmla="*/ 188 h 849"/>
                <a:gd name="T2" fmla="*/ 168 w 1100"/>
                <a:gd name="T3" fmla="*/ 179 h 849"/>
                <a:gd name="T4" fmla="*/ 192 w 1100"/>
                <a:gd name="T5" fmla="*/ 162 h 849"/>
                <a:gd name="T6" fmla="*/ 212 w 1100"/>
                <a:gd name="T7" fmla="*/ 143 h 849"/>
                <a:gd name="T8" fmla="*/ 227 w 1100"/>
                <a:gd name="T9" fmla="*/ 131 h 849"/>
                <a:gd name="T10" fmla="*/ 249 w 1100"/>
                <a:gd name="T11" fmla="*/ 124 h 849"/>
                <a:gd name="T12" fmla="*/ 277 w 1100"/>
                <a:gd name="T13" fmla="*/ 121 h 849"/>
                <a:gd name="T14" fmla="*/ 305 w 1100"/>
                <a:gd name="T15" fmla="*/ 122 h 849"/>
                <a:gd name="T16" fmla="*/ 324 w 1100"/>
                <a:gd name="T17" fmla="*/ 126 h 849"/>
                <a:gd name="T18" fmla="*/ 348 w 1100"/>
                <a:gd name="T19" fmla="*/ 135 h 849"/>
                <a:gd name="T20" fmla="*/ 373 w 1100"/>
                <a:gd name="T21" fmla="*/ 152 h 849"/>
                <a:gd name="T22" fmla="*/ 392 w 1100"/>
                <a:gd name="T23" fmla="*/ 172 h 849"/>
                <a:gd name="T24" fmla="*/ 416 w 1100"/>
                <a:gd name="T25" fmla="*/ 206 h 849"/>
                <a:gd name="T26" fmla="*/ 441 w 1100"/>
                <a:gd name="T27" fmla="*/ 237 h 849"/>
                <a:gd name="T28" fmla="*/ 461 w 1100"/>
                <a:gd name="T29" fmla="*/ 254 h 849"/>
                <a:gd name="T30" fmla="*/ 487 w 1100"/>
                <a:gd name="T31" fmla="*/ 265 h 849"/>
                <a:gd name="T32" fmla="*/ 504 w 1100"/>
                <a:gd name="T33" fmla="*/ 279 h 849"/>
                <a:gd name="T34" fmla="*/ 516 w 1100"/>
                <a:gd name="T35" fmla="*/ 295 h 849"/>
                <a:gd name="T36" fmla="*/ 522 w 1100"/>
                <a:gd name="T37" fmla="*/ 315 h 849"/>
                <a:gd name="T38" fmla="*/ 522 w 1100"/>
                <a:gd name="T39" fmla="*/ 372 h 849"/>
                <a:gd name="T40" fmla="*/ 522 w 1100"/>
                <a:gd name="T41" fmla="*/ 439 h 849"/>
                <a:gd name="T42" fmla="*/ 527 w 1100"/>
                <a:gd name="T43" fmla="*/ 467 h 849"/>
                <a:gd name="T44" fmla="*/ 539 w 1100"/>
                <a:gd name="T45" fmla="*/ 495 h 849"/>
                <a:gd name="T46" fmla="*/ 556 w 1100"/>
                <a:gd name="T47" fmla="*/ 523 h 849"/>
                <a:gd name="T48" fmla="*/ 583 w 1100"/>
                <a:gd name="T49" fmla="*/ 552 h 849"/>
                <a:gd name="T50" fmla="*/ 621 w 1100"/>
                <a:gd name="T51" fmla="*/ 580 h 849"/>
                <a:gd name="T52" fmla="*/ 669 w 1100"/>
                <a:gd name="T53" fmla="*/ 605 h 849"/>
                <a:gd name="T54" fmla="*/ 730 w 1100"/>
                <a:gd name="T55" fmla="*/ 630 h 849"/>
                <a:gd name="T56" fmla="*/ 777 w 1100"/>
                <a:gd name="T57" fmla="*/ 646 h 849"/>
                <a:gd name="T58" fmla="*/ 795 w 1100"/>
                <a:gd name="T59" fmla="*/ 653 h 849"/>
                <a:gd name="T60" fmla="*/ 805 w 1100"/>
                <a:gd name="T61" fmla="*/ 662 h 849"/>
                <a:gd name="T62" fmla="*/ 812 w 1100"/>
                <a:gd name="T63" fmla="*/ 670 h 849"/>
                <a:gd name="T64" fmla="*/ 815 w 1100"/>
                <a:gd name="T65" fmla="*/ 680 h 849"/>
                <a:gd name="T66" fmla="*/ 815 w 1100"/>
                <a:gd name="T67" fmla="*/ 689 h 849"/>
                <a:gd name="T68" fmla="*/ 809 w 1100"/>
                <a:gd name="T69" fmla="*/ 703 h 849"/>
                <a:gd name="T70" fmla="*/ 788 w 1100"/>
                <a:gd name="T71" fmla="*/ 735 h 849"/>
                <a:gd name="T72" fmla="*/ 770 w 1100"/>
                <a:gd name="T73" fmla="*/ 767 h 849"/>
                <a:gd name="T74" fmla="*/ 769 w 1100"/>
                <a:gd name="T75" fmla="*/ 782 h 849"/>
                <a:gd name="T76" fmla="*/ 772 w 1100"/>
                <a:gd name="T77" fmla="*/ 792 h 849"/>
                <a:gd name="T78" fmla="*/ 780 w 1100"/>
                <a:gd name="T79" fmla="*/ 804 h 849"/>
                <a:gd name="T80" fmla="*/ 793 w 1100"/>
                <a:gd name="T81" fmla="*/ 817 h 849"/>
                <a:gd name="T82" fmla="*/ 809 w 1100"/>
                <a:gd name="T83" fmla="*/ 826 h 849"/>
                <a:gd name="T84" fmla="*/ 827 w 1100"/>
                <a:gd name="T85" fmla="*/ 835 h 849"/>
                <a:gd name="T86" fmla="*/ 856 w 1100"/>
                <a:gd name="T87" fmla="*/ 843 h 849"/>
                <a:gd name="T88" fmla="*/ 898 w 1100"/>
                <a:gd name="T89" fmla="*/ 848 h 849"/>
                <a:gd name="T90" fmla="*/ 939 w 1100"/>
                <a:gd name="T91" fmla="*/ 849 h 849"/>
                <a:gd name="T92" fmla="*/ 979 w 1100"/>
                <a:gd name="T93" fmla="*/ 848 h 849"/>
                <a:gd name="T94" fmla="*/ 1027 w 1100"/>
                <a:gd name="T95" fmla="*/ 843 h 849"/>
                <a:gd name="T96" fmla="*/ 1058 w 1100"/>
                <a:gd name="T97" fmla="*/ 839 h 849"/>
                <a:gd name="T98" fmla="*/ 1076 w 1100"/>
                <a:gd name="T99" fmla="*/ 829 h 849"/>
                <a:gd name="T100" fmla="*/ 1086 w 1100"/>
                <a:gd name="T101" fmla="*/ 814 h 849"/>
                <a:gd name="T102" fmla="*/ 1093 w 1100"/>
                <a:gd name="T103" fmla="*/ 794 h 849"/>
                <a:gd name="T104" fmla="*/ 1097 w 1100"/>
                <a:gd name="T105" fmla="*/ 731 h 849"/>
                <a:gd name="T106" fmla="*/ 1100 w 1100"/>
                <a:gd name="T107" fmla="*/ 0 h 849"/>
                <a:gd name="T108" fmla="*/ 1 w 1100"/>
                <a:gd name="T109" fmla="*/ 28 h 849"/>
                <a:gd name="T110" fmla="*/ 8 w 1100"/>
                <a:gd name="T111" fmla="*/ 76 h 849"/>
                <a:gd name="T112" fmla="*/ 16 w 1100"/>
                <a:gd name="T113" fmla="*/ 113 h 849"/>
                <a:gd name="T114" fmla="*/ 26 w 1100"/>
                <a:gd name="T115" fmla="*/ 141 h 849"/>
                <a:gd name="T116" fmla="*/ 41 w 1100"/>
                <a:gd name="T117" fmla="*/ 162 h 849"/>
                <a:gd name="T118" fmla="*/ 60 w 1100"/>
                <a:gd name="T119" fmla="*/ 175 h 849"/>
                <a:gd name="T120" fmla="*/ 84 w 1100"/>
                <a:gd name="T121" fmla="*/ 184 h 849"/>
                <a:gd name="T122" fmla="*/ 113 w 1100"/>
                <a:gd name="T123" fmla="*/ 189 h 84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100" h="849">
                  <a:moveTo>
                    <a:pt x="131" y="190"/>
                  </a:moveTo>
                  <a:lnTo>
                    <a:pt x="146" y="188"/>
                  </a:lnTo>
                  <a:lnTo>
                    <a:pt x="158" y="183"/>
                  </a:lnTo>
                  <a:lnTo>
                    <a:pt x="168" y="179"/>
                  </a:lnTo>
                  <a:lnTo>
                    <a:pt x="178" y="174"/>
                  </a:lnTo>
                  <a:lnTo>
                    <a:pt x="192" y="162"/>
                  </a:lnTo>
                  <a:lnTo>
                    <a:pt x="206" y="148"/>
                  </a:lnTo>
                  <a:lnTo>
                    <a:pt x="212" y="143"/>
                  </a:lnTo>
                  <a:lnTo>
                    <a:pt x="219" y="137"/>
                  </a:lnTo>
                  <a:lnTo>
                    <a:pt x="227" y="131"/>
                  </a:lnTo>
                  <a:lnTo>
                    <a:pt x="237" y="127"/>
                  </a:lnTo>
                  <a:lnTo>
                    <a:pt x="249" y="124"/>
                  </a:lnTo>
                  <a:lnTo>
                    <a:pt x="262" y="121"/>
                  </a:lnTo>
                  <a:lnTo>
                    <a:pt x="277" y="121"/>
                  </a:lnTo>
                  <a:lnTo>
                    <a:pt x="295" y="121"/>
                  </a:lnTo>
                  <a:lnTo>
                    <a:pt x="305" y="122"/>
                  </a:lnTo>
                  <a:lnTo>
                    <a:pt x="314" y="125"/>
                  </a:lnTo>
                  <a:lnTo>
                    <a:pt x="324" y="126"/>
                  </a:lnTo>
                  <a:lnTo>
                    <a:pt x="333" y="129"/>
                  </a:lnTo>
                  <a:lnTo>
                    <a:pt x="348" y="135"/>
                  </a:lnTo>
                  <a:lnTo>
                    <a:pt x="361" y="143"/>
                  </a:lnTo>
                  <a:lnTo>
                    <a:pt x="373" y="152"/>
                  </a:lnTo>
                  <a:lnTo>
                    <a:pt x="382" y="162"/>
                  </a:lnTo>
                  <a:lnTo>
                    <a:pt x="392" y="172"/>
                  </a:lnTo>
                  <a:lnTo>
                    <a:pt x="400" y="183"/>
                  </a:lnTo>
                  <a:lnTo>
                    <a:pt x="416" y="206"/>
                  </a:lnTo>
                  <a:lnTo>
                    <a:pt x="432" y="228"/>
                  </a:lnTo>
                  <a:lnTo>
                    <a:pt x="441" y="237"/>
                  </a:lnTo>
                  <a:lnTo>
                    <a:pt x="451" y="246"/>
                  </a:lnTo>
                  <a:lnTo>
                    <a:pt x="461" y="254"/>
                  </a:lnTo>
                  <a:lnTo>
                    <a:pt x="475" y="259"/>
                  </a:lnTo>
                  <a:lnTo>
                    <a:pt x="487" y="265"/>
                  </a:lnTo>
                  <a:lnTo>
                    <a:pt x="496" y="272"/>
                  </a:lnTo>
                  <a:lnTo>
                    <a:pt x="504" y="279"/>
                  </a:lnTo>
                  <a:lnTo>
                    <a:pt x="511" y="286"/>
                  </a:lnTo>
                  <a:lnTo>
                    <a:pt x="516" y="295"/>
                  </a:lnTo>
                  <a:lnTo>
                    <a:pt x="519" y="304"/>
                  </a:lnTo>
                  <a:lnTo>
                    <a:pt x="522" y="315"/>
                  </a:lnTo>
                  <a:lnTo>
                    <a:pt x="523" y="325"/>
                  </a:lnTo>
                  <a:lnTo>
                    <a:pt x="522" y="372"/>
                  </a:lnTo>
                  <a:lnTo>
                    <a:pt x="520" y="425"/>
                  </a:lnTo>
                  <a:lnTo>
                    <a:pt x="522" y="439"/>
                  </a:lnTo>
                  <a:lnTo>
                    <a:pt x="524" y="453"/>
                  </a:lnTo>
                  <a:lnTo>
                    <a:pt x="527" y="467"/>
                  </a:lnTo>
                  <a:lnTo>
                    <a:pt x="532" y="481"/>
                  </a:lnTo>
                  <a:lnTo>
                    <a:pt x="539" y="495"/>
                  </a:lnTo>
                  <a:lnTo>
                    <a:pt x="547" y="510"/>
                  </a:lnTo>
                  <a:lnTo>
                    <a:pt x="556" y="523"/>
                  </a:lnTo>
                  <a:lnTo>
                    <a:pt x="568" y="538"/>
                  </a:lnTo>
                  <a:lnTo>
                    <a:pt x="583" y="552"/>
                  </a:lnTo>
                  <a:lnTo>
                    <a:pt x="601" y="566"/>
                  </a:lnTo>
                  <a:lnTo>
                    <a:pt x="621" y="580"/>
                  </a:lnTo>
                  <a:lnTo>
                    <a:pt x="643" y="592"/>
                  </a:lnTo>
                  <a:lnTo>
                    <a:pt x="669" y="605"/>
                  </a:lnTo>
                  <a:lnTo>
                    <a:pt x="698" y="618"/>
                  </a:lnTo>
                  <a:lnTo>
                    <a:pt x="730" y="630"/>
                  </a:lnTo>
                  <a:lnTo>
                    <a:pt x="766" y="641"/>
                  </a:lnTo>
                  <a:lnTo>
                    <a:pt x="777" y="646"/>
                  </a:lnTo>
                  <a:lnTo>
                    <a:pt x="787" y="649"/>
                  </a:lnTo>
                  <a:lnTo>
                    <a:pt x="795" y="653"/>
                  </a:lnTo>
                  <a:lnTo>
                    <a:pt x="800" y="657"/>
                  </a:lnTo>
                  <a:lnTo>
                    <a:pt x="805" y="662"/>
                  </a:lnTo>
                  <a:lnTo>
                    <a:pt x="809" y="665"/>
                  </a:lnTo>
                  <a:lnTo>
                    <a:pt x="812" y="670"/>
                  </a:lnTo>
                  <a:lnTo>
                    <a:pt x="815" y="674"/>
                  </a:lnTo>
                  <a:lnTo>
                    <a:pt x="815" y="680"/>
                  </a:lnTo>
                  <a:lnTo>
                    <a:pt x="815" y="684"/>
                  </a:lnTo>
                  <a:lnTo>
                    <a:pt x="815" y="689"/>
                  </a:lnTo>
                  <a:lnTo>
                    <a:pt x="813" y="693"/>
                  </a:lnTo>
                  <a:lnTo>
                    <a:pt x="809" y="703"/>
                  </a:lnTo>
                  <a:lnTo>
                    <a:pt x="803" y="714"/>
                  </a:lnTo>
                  <a:lnTo>
                    <a:pt x="788" y="735"/>
                  </a:lnTo>
                  <a:lnTo>
                    <a:pt x="774" y="756"/>
                  </a:lnTo>
                  <a:lnTo>
                    <a:pt x="770" y="767"/>
                  </a:lnTo>
                  <a:lnTo>
                    <a:pt x="769" y="777"/>
                  </a:lnTo>
                  <a:lnTo>
                    <a:pt x="769" y="782"/>
                  </a:lnTo>
                  <a:lnTo>
                    <a:pt x="770" y="787"/>
                  </a:lnTo>
                  <a:lnTo>
                    <a:pt x="772" y="792"/>
                  </a:lnTo>
                  <a:lnTo>
                    <a:pt x="774" y="796"/>
                  </a:lnTo>
                  <a:lnTo>
                    <a:pt x="780" y="804"/>
                  </a:lnTo>
                  <a:lnTo>
                    <a:pt x="787" y="810"/>
                  </a:lnTo>
                  <a:lnTo>
                    <a:pt x="793" y="817"/>
                  </a:lnTo>
                  <a:lnTo>
                    <a:pt x="801" y="821"/>
                  </a:lnTo>
                  <a:lnTo>
                    <a:pt x="809" y="826"/>
                  </a:lnTo>
                  <a:lnTo>
                    <a:pt x="819" y="830"/>
                  </a:lnTo>
                  <a:lnTo>
                    <a:pt x="827" y="835"/>
                  </a:lnTo>
                  <a:lnTo>
                    <a:pt x="836" y="838"/>
                  </a:lnTo>
                  <a:lnTo>
                    <a:pt x="856" y="843"/>
                  </a:lnTo>
                  <a:lnTo>
                    <a:pt x="876" y="846"/>
                  </a:lnTo>
                  <a:lnTo>
                    <a:pt x="898" y="848"/>
                  </a:lnTo>
                  <a:lnTo>
                    <a:pt x="919" y="849"/>
                  </a:lnTo>
                  <a:lnTo>
                    <a:pt x="939" y="849"/>
                  </a:lnTo>
                  <a:lnTo>
                    <a:pt x="959" y="849"/>
                  </a:lnTo>
                  <a:lnTo>
                    <a:pt x="979" y="848"/>
                  </a:lnTo>
                  <a:lnTo>
                    <a:pt x="997" y="846"/>
                  </a:lnTo>
                  <a:lnTo>
                    <a:pt x="1027" y="843"/>
                  </a:lnTo>
                  <a:lnTo>
                    <a:pt x="1047" y="840"/>
                  </a:lnTo>
                  <a:lnTo>
                    <a:pt x="1058" y="839"/>
                  </a:lnTo>
                  <a:lnTo>
                    <a:pt x="1068" y="835"/>
                  </a:lnTo>
                  <a:lnTo>
                    <a:pt x="1076" y="829"/>
                  </a:lnTo>
                  <a:lnTo>
                    <a:pt x="1081" y="822"/>
                  </a:lnTo>
                  <a:lnTo>
                    <a:pt x="1086" y="814"/>
                  </a:lnTo>
                  <a:lnTo>
                    <a:pt x="1090" y="805"/>
                  </a:lnTo>
                  <a:lnTo>
                    <a:pt x="1093" y="794"/>
                  </a:lnTo>
                  <a:lnTo>
                    <a:pt x="1094" y="783"/>
                  </a:lnTo>
                  <a:lnTo>
                    <a:pt x="1097" y="731"/>
                  </a:lnTo>
                  <a:lnTo>
                    <a:pt x="1100" y="676"/>
                  </a:lnTo>
                  <a:lnTo>
                    <a:pt x="1100" y="0"/>
                  </a:lnTo>
                  <a:lnTo>
                    <a:pt x="0" y="0"/>
                  </a:lnTo>
                  <a:lnTo>
                    <a:pt x="1" y="28"/>
                  </a:lnTo>
                  <a:lnTo>
                    <a:pt x="4" y="54"/>
                  </a:lnTo>
                  <a:lnTo>
                    <a:pt x="8" y="76"/>
                  </a:lnTo>
                  <a:lnTo>
                    <a:pt x="12" y="95"/>
                  </a:lnTo>
                  <a:lnTo>
                    <a:pt x="16" y="113"/>
                  </a:lnTo>
                  <a:lnTo>
                    <a:pt x="21" y="129"/>
                  </a:lnTo>
                  <a:lnTo>
                    <a:pt x="26" y="141"/>
                  </a:lnTo>
                  <a:lnTo>
                    <a:pt x="33" y="153"/>
                  </a:lnTo>
                  <a:lnTo>
                    <a:pt x="41" y="162"/>
                  </a:lnTo>
                  <a:lnTo>
                    <a:pt x="51" y="170"/>
                  </a:lnTo>
                  <a:lnTo>
                    <a:pt x="60" y="175"/>
                  </a:lnTo>
                  <a:lnTo>
                    <a:pt x="72" y="181"/>
                  </a:lnTo>
                  <a:lnTo>
                    <a:pt x="84" y="184"/>
                  </a:lnTo>
                  <a:lnTo>
                    <a:pt x="99" y="186"/>
                  </a:lnTo>
                  <a:lnTo>
                    <a:pt x="113" y="189"/>
                  </a:lnTo>
                  <a:lnTo>
                    <a:pt x="131" y="190"/>
                  </a:lnTo>
                </a:path>
              </a:pathLst>
            </a:custGeom>
            <a:solidFill>
              <a:srgbClr val="75C5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523" name="Freeform 776"/>
            <p:cNvSpPr>
              <a:spLocks noChangeArrowheads="1"/>
            </p:cNvSpPr>
            <p:nvPr/>
          </p:nvSpPr>
          <p:spPr bwMode="auto">
            <a:xfrm>
              <a:off x="2744" y="1120"/>
              <a:ext cx="1100" cy="849"/>
            </a:xfrm>
            <a:custGeom>
              <a:avLst/>
              <a:gdLst>
                <a:gd name="T0" fmla="*/ 954 w 1100"/>
                <a:gd name="T1" fmla="*/ 661 h 849"/>
                <a:gd name="T2" fmla="*/ 932 w 1100"/>
                <a:gd name="T3" fmla="*/ 670 h 849"/>
                <a:gd name="T4" fmla="*/ 908 w 1100"/>
                <a:gd name="T5" fmla="*/ 687 h 849"/>
                <a:gd name="T6" fmla="*/ 888 w 1100"/>
                <a:gd name="T7" fmla="*/ 706 h 849"/>
                <a:gd name="T8" fmla="*/ 873 w 1100"/>
                <a:gd name="T9" fmla="*/ 717 h 849"/>
                <a:gd name="T10" fmla="*/ 851 w 1100"/>
                <a:gd name="T11" fmla="*/ 725 h 849"/>
                <a:gd name="T12" fmla="*/ 823 w 1100"/>
                <a:gd name="T13" fmla="*/ 728 h 849"/>
                <a:gd name="T14" fmla="*/ 795 w 1100"/>
                <a:gd name="T15" fmla="*/ 726 h 849"/>
                <a:gd name="T16" fmla="*/ 776 w 1100"/>
                <a:gd name="T17" fmla="*/ 723 h 849"/>
                <a:gd name="T18" fmla="*/ 752 w 1100"/>
                <a:gd name="T19" fmla="*/ 714 h 849"/>
                <a:gd name="T20" fmla="*/ 727 w 1100"/>
                <a:gd name="T21" fmla="*/ 697 h 849"/>
                <a:gd name="T22" fmla="*/ 708 w 1100"/>
                <a:gd name="T23" fmla="*/ 677 h 849"/>
                <a:gd name="T24" fmla="*/ 684 w 1100"/>
                <a:gd name="T25" fmla="*/ 643 h 849"/>
                <a:gd name="T26" fmla="*/ 659 w 1100"/>
                <a:gd name="T27" fmla="*/ 612 h 849"/>
                <a:gd name="T28" fmla="*/ 639 w 1100"/>
                <a:gd name="T29" fmla="*/ 595 h 849"/>
                <a:gd name="T30" fmla="*/ 613 w 1100"/>
                <a:gd name="T31" fmla="*/ 584 h 849"/>
                <a:gd name="T32" fmla="*/ 596 w 1100"/>
                <a:gd name="T33" fmla="*/ 570 h 849"/>
                <a:gd name="T34" fmla="*/ 584 w 1100"/>
                <a:gd name="T35" fmla="*/ 553 h 849"/>
                <a:gd name="T36" fmla="*/ 578 w 1100"/>
                <a:gd name="T37" fmla="*/ 534 h 849"/>
                <a:gd name="T38" fmla="*/ 578 w 1100"/>
                <a:gd name="T39" fmla="*/ 477 h 849"/>
                <a:gd name="T40" fmla="*/ 578 w 1100"/>
                <a:gd name="T41" fmla="*/ 410 h 849"/>
                <a:gd name="T42" fmla="*/ 573 w 1100"/>
                <a:gd name="T43" fmla="*/ 382 h 849"/>
                <a:gd name="T44" fmla="*/ 561 w 1100"/>
                <a:gd name="T45" fmla="*/ 353 h 849"/>
                <a:gd name="T46" fmla="*/ 544 w 1100"/>
                <a:gd name="T47" fmla="*/ 325 h 849"/>
                <a:gd name="T48" fmla="*/ 517 w 1100"/>
                <a:gd name="T49" fmla="*/ 297 h 849"/>
                <a:gd name="T50" fmla="*/ 479 w 1100"/>
                <a:gd name="T51" fmla="*/ 269 h 849"/>
                <a:gd name="T52" fmla="*/ 431 w 1100"/>
                <a:gd name="T53" fmla="*/ 243 h 849"/>
                <a:gd name="T54" fmla="*/ 370 w 1100"/>
                <a:gd name="T55" fmla="*/ 219 h 849"/>
                <a:gd name="T56" fmla="*/ 323 w 1100"/>
                <a:gd name="T57" fmla="*/ 203 h 849"/>
                <a:gd name="T58" fmla="*/ 305 w 1100"/>
                <a:gd name="T59" fmla="*/ 196 h 849"/>
                <a:gd name="T60" fmla="*/ 295 w 1100"/>
                <a:gd name="T61" fmla="*/ 187 h 849"/>
                <a:gd name="T62" fmla="*/ 288 w 1100"/>
                <a:gd name="T63" fmla="*/ 179 h 849"/>
                <a:gd name="T64" fmla="*/ 285 w 1100"/>
                <a:gd name="T65" fmla="*/ 169 h 849"/>
                <a:gd name="T66" fmla="*/ 285 w 1100"/>
                <a:gd name="T67" fmla="*/ 160 h 849"/>
                <a:gd name="T68" fmla="*/ 291 w 1100"/>
                <a:gd name="T69" fmla="*/ 146 h 849"/>
                <a:gd name="T70" fmla="*/ 312 w 1100"/>
                <a:gd name="T71" fmla="*/ 114 h 849"/>
                <a:gd name="T72" fmla="*/ 330 w 1100"/>
                <a:gd name="T73" fmla="*/ 82 h 849"/>
                <a:gd name="T74" fmla="*/ 331 w 1100"/>
                <a:gd name="T75" fmla="*/ 67 h 849"/>
                <a:gd name="T76" fmla="*/ 328 w 1100"/>
                <a:gd name="T77" fmla="*/ 57 h 849"/>
                <a:gd name="T78" fmla="*/ 320 w 1100"/>
                <a:gd name="T79" fmla="*/ 46 h 849"/>
                <a:gd name="T80" fmla="*/ 307 w 1100"/>
                <a:gd name="T81" fmla="*/ 32 h 849"/>
                <a:gd name="T82" fmla="*/ 291 w 1100"/>
                <a:gd name="T83" fmla="*/ 23 h 849"/>
                <a:gd name="T84" fmla="*/ 273 w 1100"/>
                <a:gd name="T85" fmla="*/ 14 h 849"/>
                <a:gd name="T86" fmla="*/ 244 w 1100"/>
                <a:gd name="T87" fmla="*/ 6 h 849"/>
                <a:gd name="T88" fmla="*/ 202 w 1100"/>
                <a:gd name="T89" fmla="*/ 1 h 849"/>
                <a:gd name="T90" fmla="*/ 161 w 1100"/>
                <a:gd name="T91" fmla="*/ 0 h 849"/>
                <a:gd name="T92" fmla="*/ 121 w 1100"/>
                <a:gd name="T93" fmla="*/ 1 h 849"/>
                <a:gd name="T94" fmla="*/ 73 w 1100"/>
                <a:gd name="T95" fmla="*/ 6 h 849"/>
                <a:gd name="T96" fmla="*/ 42 w 1100"/>
                <a:gd name="T97" fmla="*/ 10 h 849"/>
                <a:gd name="T98" fmla="*/ 24 w 1100"/>
                <a:gd name="T99" fmla="*/ 20 h 849"/>
                <a:gd name="T100" fmla="*/ 14 w 1100"/>
                <a:gd name="T101" fmla="*/ 34 h 849"/>
                <a:gd name="T102" fmla="*/ 7 w 1100"/>
                <a:gd name="T103" fmla="*/ 55 h 849"/>
                <a:gd name="T104" fmla="*/ 3 w 1100"/>
                <a:gd name="T105" fmla="*/ 118 h 849"/>
                <a:gd name="T106" fmla="*/ 0 w 1100"/>
                <a:gd name="T107" fmla="*/ 849 h 849"/>
                <a:gd name="T108" fmla="*/ 1099 w 1100"/>
                <a:gd name="T109" fmla="*/ 821 h 849"/>
                <a:gd name="T110" fmla="*/ 1092 w 1100"/>
                <a:gd name="T111" fmla="*/ 773 h 849"/>
                <a:gd name="T112" fmla="*/ 1084 w 1100"/>
                <a:gd name="T113" fmla="*/ 735 h 849"/>
                <a:gd name="T114" fmla="*/ 1074 w 1100"/>
                <a:gd name="T115" fmla="*/ 707 h 849"/>
                <a:gd name="T116" fmla="*/ 1059 w 1100"/>
                <a:gd name="T117" fmla="*/ 687 h 849"/>
                <a:gd name="T118" fmla="*/ 1040 w 1100"/>
                <a:gd name="T119" fmla="*/ 674 h 849"/>
                <a:gd name="T120" fmla="*/ 1016 w 1100"/>
                <a:gd name="T121" fmla="*/ 665 h 849"/>
                <a:gd name="T122" fmla="*/ 987 w 1100"/>
                <a:gd name="T123" fmla="*/ 660 h 84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100" h="849">
                  <a:moveTo>
                    <a:pt x="969" y="659"/>
                  </a:moveTo>
                  <a:lnTo>
                    <a:pt x="954" y="661"/>
                  </a:lnTo>
                  <a:lnTo>
                    <a:pt x="942" y="666"/>
                  </a:lnTo>
                  <a:lnTo>
                    <a:pt x="932" y="670"/>
                  </a:lnTo>
                  <a:lnTo>
                    <a:pt x="922" y="675"/>
                  </a:lnTo>
                  <a:lnTo>
                    <a:pt x="908" y="687"/>
                  </a:lnTo>
                  <a:lnTo>
                    <a:pt x="894" y="701"/>
                  </a:lnTo>
                  <a:lnTo>
                    <a:pt x="888" y="706"/>
                  </a:lnTo>
                  <a:lnTo>
                    <a:pt x="881" y="712"/>
                  </a:lnTo>
                  <a:lnTo>
                    <a:pt x="873" y="717"/>
                  </a:lnTo>
                  <a:lnTo>
                    <a:pt x="863" y="722"/>
                  </a:lnTo>
                  <a:lnTo>
                    <a:pt x="851" y="725"/>
                  </a:lnTo>
                  <a:lnTo>
                    <a:pt x="838" y="728"/>
                  </a:lnTo>
                  <a:lnTo>
                    <a:pt x="823" y="728"/>
                  </a:lnTo>
                  <a:lnTo>
                    <a:pt x="805" y="728"/>
                  </a:lnTo>
                  <a:lnTo>
                    <a:pt x="795" y="726"/>
                  </a:lnTo>
                  <a:lnTo>
                    <a:pt x="786" y="724"/>
                  </a:lnTo>
                  <a:lnTo>
                    <a:pt x="776" y="723"/>
                  </a:lnTo>
                  <a:lnTo>
                    <a:pt x="767" y="720"/>
                  </a:lnTo>
                  <a:lnTo>
                    <a:pt x="752" y="714"/>
                  </a:lnTo>
                  <a:lnTo>
                    <a:pt x="739" y="706"/>
                  </a:lnTo>
                  <a:lnTo>
                    <a:pt x="727" y="697"/>
                  </a:lnTo>
                  <a:lnTo>
                    <a:pt x="718" y="687"/>
                  </a:lnTo>
                  <a:lnTo>
                    <a:pt x="708" y="677"/>
                  </a:lnTo>
                  <a:lnTo>
                    <a:pt x="700" y="666"/>
                  </a:lnTo>
                  <a:lnTo>
                    <a:pt x="684" y="643"/>
                  </a:lnTo>
                  <a:lnTo>
                    <a:pt x="668" y="621"/>
                  </a:lnTo>
                  <a:lnTo>
                    <a:pt x="659" y="612"/>
                  </a:lnTo>
                  <a:lnTo>
                    <a:pt x="649" y="603"/>
                  </a:lnTo>
                  <a:lnTo>
                    <a:pt x="639" y="595"/>
                  </a:lnTo>
                  <a:lnTo>
                    <a:pt x="625" y="589"/>
                  </a:lnTo>
                  <a:lnTo>
                    <a:pt x="613" y="584"/>
                  </a:lnTo>
                  <a:lnTo>
                    <a:pt x="604" y="577"/>
                  </a:lnTo>
                  <a:lnTo>
                    <a:pt x="596" y="570"/>
                  </a:lnTo>
                  <a:lnTo>
                    <a:pt x="589" y="562"/>
                  </a:lnTo>
                  <a:lnTo>
                    <a:pt x="584" y="553"/>
                  </a:lnTo>
                  <a:lnTo>
                    <a:pt x="581" y="544"/>
                  </a:lnTo>
                  <a:lnTo>
                    <a:pt x="578" y="534"/>
                  </a:lnTo>
                  <a:lnTo>
                    <a:pt x="577" y="524"/>
                  </a:lnTo>
                  <a:lnTo>
                    <a:pt x="578" y="477"/>
                  </a:lnTo>
                  <a:lnTo>
                    <a:pt x="580" y="424"/>
                  </a:lnTo>
                  <a:lnTo>
                    <a:pt x="578" y="410"/>
                  </a:lnTo>
                  <a:lnTo>
                    <a:pt x="576" y="396"/>
                  </a:lnTo>
                  <a:lnTo>
                    <a:pt x="573" y="382"/>
                  </a:lnTo>
                  <a:lnTo>
                    <a:pt x="568" y="368"/>
                  </a:lnTo>
                  <a:lnTo>
                    <a:pt x="561" y="353"/>
                  </a:lnTo>
                  <a:lnTo>
                    <a:pt x="553" y="339"/>
                  </a:lnTo>
                  <a:lnTo>
                    <a:pt x="544" y="325"/>
                  </a:lnTo>
                  <a:lnTo>
                    <a:pt x="532" y="311"/>
                  </a:lnTo>
                  <a:lnTo>
                    <a:pt x="517" y="297"/>
                  </a:lnTo>
                  <a:lnTo>
                    <a:pt x="499" y="283"/>
                  </a:lnTo>
                  <a:lnTo>
                    <a:pt x="479" y="269"/>
                  </a:lnTo>
                  <a:lnTo>
                    <a:pt x="457" y="257"/>
                  </a:lnTo>
                  <a:lnTo>
                    <a:pt x="431" y="243"/>
                  </a:lnTo>
                  <a:lnTo>
                    <a:pt x="402" y="231"/>
                  </a:lnTo>
                  <a:lnTo>
                    <a:pt x="370" y="219"/>
                  </a:lnTo>
                  <a:lnTo>
                    <a:pt x="334" y="207"/>
                  </a:lnTo>
                  <a:lnTo>
                    <a:pt x="323" y="203"/>
                  </a:lnTo>
                  <a:lnTo>
                    <a:pt x="313" y="200"/>
                  </a:lnTo>
                  <a:lnTo>
                    <a:pt x="305" y="196"/>
                  </a:lnTo>
                  <a:lnTo>
                    <a:pt x="300" y="192"/>
                  </a:lnTo>
                  <a:lnTo>
                    <a:pt x="295" y="187"/>
                  </a:lnTo>
                  <a:lnTo>
                    <a:pt x="291" y="184"/>
                  </a:lnTo>
                  <a:lnTo>
                    <a:pt x="288" y="179"/>
                  </a:lnTo>
                  <a:lnTo>
                    <a:pt x="285" y="175"/>
                  </a:lnTo>
                  <a:lnTo>
                    <a:pt x="285" y="169"/>
                  </a:lnTo>
                  <a:lnTo>
                    <a:pt x="285" y="165"/>
                  </a:lnTo>
                  <a:lnTo>
                    <a:pt x="285" y="160"/>
                  </a:lnTo>
                  <a:lnTo>
                    <a:pt x="287" y="156"/>
                  </a:lnTo>
                  <a:lnTo>
                    <a:pt x="291" y="146"/>
                  </a:lnTo>
                  <a:lnTo>
                    <a:pt x="297" y="134"/>
                  </a:lnTo>
                  <a:lnTo>
                    <a:pt x="312" y="114"/>
                  </a:lnTo>
                  <a:lnTo>
                    <a:pt x="326" y="93"/>
                  </a:lnTo>
                  <a:lnTo>
                    <a:pt x="330" y="82"/>
                  </a:lnTo>
                  <a:lnTo>
                    <a:pt x="331" y="72"/>
                  </a:lnTo>
                  <a:lnTo>
                    <a:pt x="331" y="67"/>
                  </a:lnTo>
                  <a:lnTo>
                    <a:pt x="330" y="61"/>
                  </a:lnTo>
                  <a:lnTo>
                    <a:pt x="328" y="57"/>
                  </a:lnTo>
                  <a:lnTo>
                    <a:pt x="326" y="52"/>
                  </a:lnTo>
                  <a:lnTo>
                    <a:pt x="320" y="46"/>
                  </a:lnTo>
                  <a:lnTo>
                    <a:pt x="313" y="39"/>
                  </a:lnTo>
                  <a:lnTo>
                    <a:pt x="307" y="32"/>
                  </a:lnTo>
                  <a:lnTo>
                    <a:pt x="299" y="28"/>
                  </a:lnTo>
                  <a:lnTo>
                    <a:pt x="291" y="23"/>
                  </a:lnTo>
                  <a:lnTo>
                    <a:pt x="281" y="19"/>
                  </a:lnTo>
                  <a:lnTo>
                    <a:pt x="273" y="14"/>
                  </a:lnTo>
                  <a:lnTo>
                    <a:pt x="264" y="12"/>
                  </a:lnTo>
                  <a:lnTo>
                    <a:pt x="244" y="6"/>
                  </a:lnTo>
                  <a:lnTo>
                    <a:pt x="224" y="3"/>
                  </a:lnTo>
                  <a:lnTo>
                    <a:pt x="202" y="1"/>
                  </a:lnTo>
                  <a:lnTo>
                    <a:pt x="181" y="0"/>
                  </a:lnTo>
                  <a:lnTo>
                    <a:pt x="161" y="0"/>
                  </a:lnTo>
                  <a:lnTo>
                    <a:pt x="141" y="0"/>
                  </a:lnTo>
                  <a:lnTo>
                    <a:pt x="121" y="1"/>
                  </a:lnTo>
                  <a:lnTo>
                    <a:pt x="103" y="3"/>
                  </a:lnTo>
                  <a:lnTo>
                    <a:pt x="73" y="6"/>
                  </a:lnTo>
                  <a:lnTo>
                    <a:pt x="53" y="9"/>
                  </a:lnTo>
                  <a:lnTo>
                    <a:pt x="42" y="10"/>
                  </a:lnTo>
                  <a:lnTo>
                    <a:pt x="32" y="14"/>
                  </a:lnTo>
                  <a:lnTo>
                    <a:pt x="24" y="20"/>
                  </a:lnTo>
                  <a:lnTo>
                    <a:pt x="19" y="27"/>
                  </a:lnTo>
                  <a:lnTo>
                    <a:pt x="14" y="34"/>
                  </a:lnTo>
                  <a:lnTo>
                    <a:pt x="10" y="43"/>
                  </a:lnTo>
                  <a:lnTo>
                    <a:pt x="7" y="55"/>
                  </a:lnTo>
                  <a:lnTo>
                    <a:pt x="6" y="66"/>
                  </a:lnTo>
                  <a:lnTo>
                    <a:pt x="3" y="118"/>
                  </a:lnTo>
                  <a:lnTo>
                    <a:pt x="0" y="173"/>
                  </a:lnTo>
                  <a:lnTo>
                    <a:pt x="0" y="849"/>
                  </a:lnTo>
                  <a:lnTo>
                    <a:pt x="1100" y="849"/>
                  </a:lnTo>
                  <a:lnTo>
                    <a:pt x="1099" y="821"/>
                  </a:lnTo>
                  <a:lnTo>
                    <a:pt x="1096" y="795"/>
                  </a:lnTo>
                  <a:lnTo>
                    <a:pt x="1092" y="773"/>
                  </a:lnTo>
                  <a:lnTo>
                    <a:pt x="1088" y="753"/>
                  </a:lnTo>
                  <a:lnTo>
                    <a:pt x="1084" y="735"/>
                  </a:lnTo>
                  <a:lnTo>
                    <a:pt x="1079" y="720"/>
                  </a:lnTo>
                  <a:lnTo>
                    <a:pt x="1074" y="707"/>
                  </a:lnTo>
                  <a:lnTo>
                    <a:pt x="1067" y="696"/>
                  </a:lnTo>
                  <a:lnTo>
                    <a:pt x="1059" y="687"/>
                  </a:lnTo>
                  <a:lnTo>
                    <a:pt x="1049" y="679"/>
                  </a:lnTo>
                  <a:lnTo>
                    <a:pt x="1040" y="674"/>
                  </a:lnTo>
                  <a:lnTo>
                    <a:pt x="1028" y="668"/>
                  </a:lnTo>
                  <a:lnTo>
                    <a:pt x="1016" y="665"/>
                  </a:lnTo>
                  <a:lnTo>
                    <a:pt x="1001" y="662"/>
                  </a:lnTo>
                  <a:lnTo>
                    <a:pt x="987" y="660"/>
                  </a:lnTo>
                  <a:lnTo>
                    <a:pt x="969" y="659"/>
                  </a:lnTo>
                </a:path>
              </a:pathLst>
            </a:custGeom>
            <a:solidFill>
              <a:srgbClr val="75C5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524" name="Freeform 778"/>
            <p:cNvSpPr>
              <a:spLocks noChangeArrowheads="1"/>
            </p:cNvSpPr>
            <p:nvPr/>
          </p:nvSpPr>
          <p:spPr bwMode="auto">
            <a:xfrm>
              <a:off x="2744" y="1961"/>
              <a:ext cx="1100" cy="849"/>
            </a:xfrm>
            <a:custGeom>
              <a:avLst/>
              <a:gdLst>
                <a:gd name="T0" fmla="*/ 954 w 1100"/>
                <a:gd name="T1" fmla="*/ 188 h 849"/>
                <a:gd name="T2" fmla="*/ 932 w 1100"/>
                <a:gd name="T3" fmla="*/ 179 h 849"/>
                <a:gd name="T4" fmla="*/ 908 w 1100"/>
                <a:gd name="T5" fmla="*/ 162 h 849"/>
                <a:gd name="T6" fmla="*/ 888 w 1100"/>
                <a:gd name="T7" fmla="*/ 143 h 849"/>
                <a:gd name="T8" fmla="*/ 871 w 1100"/>
                <a:gd name="T9" fmla="*/ 132 h 849"/>
                <a:gd name="T10" fmla="*/ 851 w 1100"/>
                <a:gd name="T11" fmla="*/ 124 h 849"/>
                <a:gd name="T12" fmla="*/ 823 w 1100"/>
                <a:gd name="T13" fmla="*/ 121 h 849"/>
                <a:gd name="T14" fmla="*/ 794 w 1100"/>
                <a:gd name="T15" fmla="*/ 123 h 849"/>
                <a:gd name="T16" fmla="*/ 775 w 1100"/>
                <a:gd name="T17" fmla="*/ 126 h 849"/>
                <a:gd name="T18" fmla="*/ 752 w 1100"/>
                <a:gd name="T19" fmla="*/ 135 h 849"/>
                <a:gd name="T20" fmla="*/ 727 w 1100"/>
                <a:gd name="T21" fmla="*/ 152 h 849"/>
                <a:gd name="T22" fmla="*/ 707 w 1100"/>
                <a:gd name="T23" fmla="*/ 172 h 849"/>
                <a:gd name="T24" fmla="*/ 683 w 1100"/>
                <a:gd name="T25" fmla="*/ 206 h 849"/>
                <a:gd name="T26" fmla="*/ 659 w 1100"/>
                <a:gd name="T27" fmla="*/ 237 h 849"/>
                <a:gd name="T28" fmla="*/ 637 w 1100"/>
                <a:gd name="T29" fmla="*/ 254 h 849"/>
                <a:gd name="T30" fmla="*/ 613 w 1100"/>
                <a:gd name="T31" fmla="*/ 265 h 849"/>
                <a:gd name="T32" fmla="*/ 594 w 1100"/>
                <a:gd name="T33" fmla="*/ 279 h 849"/>
                <a:gd name="T34" fmla="*/ 584 w 1100"/>
                <a:gd name="T35" fmla="*/ 296 h 849"/>
                <a:gd name="T36" fmla="*/ 578 w 1100"/>
                <a:gd name="T37" fmla="*/ 315 h 849"/>
                <a:gd name="T38" fmla="*/ 577 w 1100"/>
                <a:gd name="T39" fmla="*/ 372 h 849"/>
                <a:gd name="T40" fmla="*/ 577 w 1100"/>
                <a:gd name="T41" fmla="*/ 439 h 849"/>
                <a:gd name="T42" fmla="*/ 572 w 1100"/>
                <a:gd name="T43" fmla="*/ 467 h 849"/>
                <a:gd name="T44" fmla="*/ 561 w 1100"/>
                <a:gd name="T45" fmla="*/ 496 h 849"/>
                <a:gd name="T46" fmla="*/ 542 w 1100"/>
                <a:gd name="T47" fmla="*/ 524 h 849"/>
                <a:gd name="T48" fmla="*/ 517 w 1100"/>
                <a:gd name="T49" fmla="*/ 552 h 849"/>
                <a:gd name="T50" fmla="*/ 479 w 1100"/>
                <a:gd name="T51" fmla="*/ 580 h 849"/>
                <a:gd name="T52" fmla="*/ 431 w 1100"/>
                <a:gd name="T53" fmla="*/ 606 h 849"/>
                <a:gd name="T54" fmla="*/ 370 w 1100"/>
                <a:gd name="T55" fmla="*/ 630 h 849"/>
                <a:gd name="T56" fmla="*/ 322 w 1100"/>
                <a:gd name="T57" fmla="*/ 646 h 849"/>
                <a:gd name="T58" fmla="*/ 305 w 1100"/>
                <a:gd name="T59" fmla="*/ 653 h 849"/>
                <a:gd name="T60" fmla="*/ 293 w 1100"/>
                <a:gd name="T61" fmla="*/ 662 h 849"/>
                <a:gd name="T62" fmla="*/ 287 w 1100"/>
                <a:gd name="T63" fmla="*/ 670 h 849"/>
                <a:gd name="T64" fmla="*/ 284 w 1100"/>
                <a:gd name="T65" fmla="*/ 680 h 849"/>
                <a:gd name="T66" fmla="*/ 285 w 1100"/>
                <a:gd name="T67" fmla="*/ 689 h 849"/>
                <a:gd name="T68" fmla="*/ 291 w 1100"/>
                <a:gd name="T69" fmla="*/ 703 h 849"/>
                <a:gd name="T70" fmla="*/ 311 w 1100"/>
                <a:gd name="T71" fmla="*/ 735 h 849"/>
                <a:gd name="T72" fmla="*/ 328 w 1100"/>
                <a:gd name="T73" fmla="*/ 767 h 849"/>
                <a:gd name="T74" fmla="*/ 331 w 1100"/>
                <a:gd name="T75" fmla="*/ 782 h 849"/>
                <a:gd name="T76" fmla="*/ 328 w 1100"/>
                <a:gd name="T77" fmla="*/ 792 h 849"/>
                <a:gd name="T78" fmla="*/ 319 w 1100"/>
                <a:gd name="T79" fmla="*/ 804 h 849"/>
                <a:gd name="T80" fmla="*/ 305 w 1100"/>
                <a:gd name="T81" fmla="*/ 817 h 849"/>
                <a:gd name="T82" fmla="*/ 289 w 1100"/>
                <a:gd name="T83" fmla="*/ 826 h 849"/>
                <a:gd name="T84" fmla="*/ 272 w 1100"/>
                <a:gd name="T85" fmla="*/ 835 h 849"/>
                <a:gd name="T86" fmla="*/ 244 w 1100"/>
                <a:gd name="T87" fmla="*/ 843 h 849"/>
                <a:gd name="T88" fmla="*/ 202 w 1100"/>
                <a:gd name="T89" fmla="*/ 848 h 849"/>
                <a:gd name="T90" fmla="*/ 160 w 1100"/>
                <a:gd name="T91" fmla="*/ 849 h 849"/>
                <a:gd name="T92" fmla="*/ 121 w 1100"/>
                <a:gd name="T93" fmla="*/ 848 h 849"/>
                <a:gd name="T94" fmla="*/ 73 w 1100"/>
                <a:gd name="T95" fmla="*/ 843 h 849"/>
                <a:gd name="T96" fmla="*/ 40 w 1100"/>
                <a:gd name="T97" fmla="*/ 839 h 849"/>
                <a:gd name="T98" fmla="*/ 24 w 1100"/>
                <a:gd name="T99" fmla="*/ 829 h 849"/>
                <a:gd name="T100" fmla="*/ 14 w 1100"/>
                <a:gd name="T101" fmla="*/ 815 h 849"/>
                <a:gd name="T102" fmla="*/ 7 w 1100"/>
                <a:gd name="T103" fmla="*/ 794 h 849"/>
                <a:gd name="T104" fmla="*/ 2 w 1100"/>
                <a:gd name="T105" fmla="*/ 731 h 849"/>
                <a:gd name="T106" fmla="*/ 0 w 1100"/>
                <a:gd name="T107" fmla="*/ 0 h 849"/>
                <a:gd name="T108" fmla="*/ 1098 w 1100"/>
                <a:gd name="T109" fmla="*/ 28 h 849"/>
                <a:gd name="T110" fmla="*/ 1092 w 1100"/>
                <a:gd name="T111" fmla="*/ 76 h 849"/>
                <a:gd name="T112" fmla="*/ 1084 w 1100"/>
                <a:gd name="T113" fmla="*/ 114 h 849"/>
                <a:gd name="T114" fmla="*/ 1074 w 1100"/>
                <a:gd name="T115" fmla="*/ 142 h 849"/>
                <a:gd name="T116" fmla="*/ 1059 w 1100"/>
                <a:gd name="T117" fmla="*/ 162 h 849"/>
                <a:gd name="T118" fmla="*/ 1040 w 1100"/>
                <a:gd name="T119" fmla="*/ 175 h 849"/>
                <a:gd name="T120" fmla="*/ 1016 w 1100"/>
                <a:gd name="T121" fmla="*/ 184 h 849"/>
                <a:gd name="T122" fmla="*/ 985 w 1100"/>
                <a:gd name="T123" fmla="*/ 189 h 84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100" h="849">
                  <a:moveTo>
                    <a:pt x="968" y="190"/>
                  </a:moveTo>
                  <a:lnTo>
                    <a:pt x="954" y="188"/>
                  </a:lnTo>
                  <a:lnTo>
                    <a:pt x="941" y="183"/>
                  </a:lnTo>
                  <a:lnTo>
                    <a:pt x="932" y="179"/>
                  </a:lnTo>
                  <a:lnTo>
                    <a:pt x="922" y="174"/>
                  </a:lnTo>
                  <a:lnTo>
                    <a:pt x="908" y="162"/>
                  </a:lnTo>
                  <a:lnTo>
                    <a:pt x="894" y="148"/>
                  </a:lnTo>
                  <a:lnTo>
                    <a:pt x="888" y="143"/>
                  </a:lnTo>
                  <a:lnTo>
                    <a:pt x="880" y="137"/>
                  </a:lnTo>
                  <a:lnTo>
                    <a:pt x="871" y="132"/>
                  </a:lnTo>
                  <a:lnTo>
                    <a:pt x="862" y="127"/>
                  </a:lnTo>
                  <a:lnTo>
                    <a:pt x="851" y="124"/>
                  </a:lnTo>
                  <a:lnTo>
                    <a:pt x="838" y="121"/>
                  </a:lnTo>
                  <a:lnTo>
                    <a:pt x="823" y="121"/>
                  </a:lnTo>
                  <a:lnTo>
                    <a:pt x="805" y="121"/>
                  </a:lnTo>
                  <a:lnTo>
                    <a:pt x="794" y="123"/>
                  </a:lnTo>
                  <a:lnTo>
                    <a:pt x="785" y="125"/>
                  </a:lnTo>
                  <a:lnTo>
                    <a:pt x="775" y="126"/>
                  </a:lnTo>
                  <a:lnTo>
                    <a:pt x="767" y="129"/>
                  </a:lnTo>
                  <a:lnTo>
                    <a:pt x="752" y="135"/>
                  </a:lnTo>
                  <a:lnTo>
                    <a:pt x="739" y="143"/>
                  </a:lnTo>
                  <a:lnTo>
                    <a:pt x="727" y="152"/>
                  </a:lnTo>
                  <a:lnTo>
                    <a:pt x="716" y="162"/>
                  </a:lnTo>
                  <a:lnTo>
                    <a:pt x="707" y="172"/>
                  </a:lnTo>
                  <a:lnTo>
                    <a:pt x="699" y="183"/>
                  </a:lnTo>
                  <a:lnTo>
                    <a:pt x="683" y="206"/>
                  </a:lnTo>
                  <a:lnTo>
                    <a:pt x="668" y="228"/>
                  </a:lnTo>
                  <a:lnTo>
                    <a:pt x="659" y="237"/>
                  </a:lnTo>
                  <a:lnTo>
                    <a:pt x="649" y="246"/>
                  </a:lnTo>
                  <a:lnTo>
                    <a:pt x="637" y="254"/>
                  </a:lnTo>
                  <a:lnTo>
                    <a:pt x="625" y="260"/>
                  </a:lnTo>
                  <a:lnTo>
                    <a:pt x="613" y="265"/>
                  </a:lnTo>
                  <a:lnTo>
                    <a:pt x="603" y="272"/>
                  </a:lnTo>
                  <a:lnTo>
                    <a:pt x="594" y="279"/>
                  </a:lnTo>
                  <a:lnTo>
                    <a:pt x="588" y="287"/>
                  </a:lnTo>
                  <a:lnTo>
                    <a:pt x="584" y="296"/>
                  </a:lnTo>
                  <a:lnTo>
                    <a:pt x="580" y="305"/>
                  </a:lnTo>
                  <a:lnTo>
                    <a:pt x="578" y="315"/>
                  </a:lnTo>
                  <a:lnTo>
                    <a:pt x="577" y="325"/>
                  </a:lnTo>
                  <a:lnTo>
                    <a:pt x="577" y="372"/>
                  </a:lnTo>
                  <a:lnTo>
                    <a:pt x="578" y="425"/>
                  </a:lnTo>
                  <a:lnTo>
                    <a:pt x="577" y="439"/>
                  </a:lnTo>
                  <a:lnTo>
                    <a:pt x="576" y="453"/>
                  </a:lnTo>
                  <a:lnTo>
                    <a:pt x="572" y="467"/>
                  </a:lnTo>
                  <a:lnTo>
                    <a:pt x="568" y="481"/>
                  </a:lnTo>
                  <a:lnTo>
                    <a:pt x="561" y="496"/>
                  </a:lnTo>
                  <a:lnTo>
                    <a:pt x="553" y="510"/>
                  </a:lnTo>
                  <a:lnTo>
                    <a:pt x="542" y="524"/>
                  </a:lnTo>
                  <a:lnTo>
                    <a:pt x="530" y="538"/>
                  </a:lnTo>
                  <a:lnTo>
                    <a:pt x="517" y="552"/>
                  </a:lnTo>
                  <a:lnTo>
                    <a:pt x="499" y="566"/>
                  </a:lnTo>
                  <a:lnTo>
                    <a:pt x="479" y="580"/>
                  </a:lnTo>
                  <a:lnTo>
                    <a:pt x="457" y="592"/>
                  </a:lnTo>
                  <a:lnTo>
                    <a:pt x="431" y="606"/>
                  </a:lnTo>
                  <a:lnTo>
                    <a:pt x="402" y="618"/>
                  </a:lnTo>
                  <a:lnTo>
                    <a:pt x="370" y="630"/>
                  </a:lnTo>
                  <a:lnTo>
                    <a:pt x="332" y="642"/>
                  </a:lnTo>
                  <a:lnTo>
                    <a:pt x="322" y="646"/>
                  </a:lnTo>
                  <a:lnTo>
                    <a:pt x="313" y="649"/>
                  </a:lnTo>
                  <a:lnTo>
                    <a:pt x="305" y="653"/>
                  </a:lnTo>
                  <a:lnTo>
                    <a:pt x="299" y="657"/>
                  </a:lnTo>
                  <a:lnTo>
                    <a:pt x="293" y="662"/>
                  </a:lnTo>
                  <a:lnTo>
                    <a:pt x="289" y="665"/>
                  </a:lnTo>
                  <a:lnTo>
                    <a:pt x="287" y="670"/>
                  </a:lnTo>
                  <a:lnTo>
                    <a:pt x="285" y="674"/>
                  </a:lnTo>
                  <a:lnTo>
                    <a:pt x="284" y="680"/>
                  </a:lnTo>
                  <a:lnTo>
                    <a:pt x="284" y="684"/>
                  </a:lnTo>
                  <a:lnTo>
                    <a:pt x="285" y="689"/>
                  </a:lnTo>
                  <a:lnTo>
                    <a:pt x="287" y="693"/>
                  </a:lnTo>
                  <a:lnTo>
                    <a:pt x="291" y="703"/>
                  </a:lnTo>
                  <a:lnTo>
                    <a:pt x="297" y="715"/>
                  </a:lnTo>
                  <a:lnTo>
                    <a:pt x="311" y="735"/>
                  </a:lnTo>
                  <a:lnTo>
                    <a:pt x="324" y="756"/>
                  </a:lnTo>
                  <a:lnTo>
                    <a:pt x="328" y="767"/>
                  </a:lnTo>
                  <a:lnTo>
                    <a:pt x="331" y="777"/>
                  </a:lnTo>
                  <a:lnTo>
                    <a:pt x="331" y="782"/>
                  </a:lnTo>
                  <a:lnTo>
                    <a:pt x="330" y="788"/>
                  </a:lnTo>
                  <a:lnTo>
                    <a:pt x="328" y="792"/>
                  </a:lnTo>
                  <a:lnTo>
                    <a:pt x="324" y="797"/>
                  </a:lnTo>
                  <a:lnTo>
                    <a:pt x="319" y="804"/>
                  </a:lnTo>
                  <a:lnTo>
                    <a:pt x="312" y="810"/>
                  </a:lnTo>
                  <a:lnTo>
                    <a:pt x="305" y="817"/>
                  </a:lnTo>
                  <a:lnTo>
                    <a:pt x="297" y="821"/>
                  </a:lnTo>
                  <a:lnTo>
                    <a:pt x="289" y="826"/>
                  </a:lnTo>
                  <a:lnTo>
                    <a:pt x="281" y="830"/>
                  </a:lnTo>
                  <a:lnTo>
                    <a:pt x="272" y="835"/>
                  </a:lnTo>
                  <a:lnTo>
                    <a:pt x="263" y="837"/>
                  </a:lnTo>
                  <a:lnTo>
                    <a:pt x="244" y="843"/>
                  </a:lnTo>
                  <a:lnTo>
                    <a:pt x="222" y="846"/>
                  </a:lnTo>
                  <a:lnTo>
                    <a:pt x="202" y="848"/>
                  </a:lnTo>
                  <a:lnTo>
                    <a:pt x="181" y="849"/>
                  </a:lnTo>
                  <a:lnTo>
                    <a:pt x="160" y="849"/>
                  </a:lnTo>
                  <a:lnTo>
                    <a:pt x="140" y="849"/>
                  </a:lnTo>
                  <a:lnTo>
                    <a:pt x="121" y="848"/>
                  </a:lnTo>
                  <a:lnTo>
                    <a:pt x="102" y="846"/>
                  </a:lnTo>
                  <a:lnTo>
                    <a:pt x="73" y="843"/>
                  </a:lnTo>
                  <a:lnTo>
                    <a:pt x="53" y="840"/>
                  </a:lnTo>
                  <a:lnTo>
                    <a:pt x="40" y="839"/>
                  </a:lnTo>
                  <a:lnTo>
                    <a:pt x="32" y="835"/>
                  </a:lnTo>
                  <a:lnTo>
                    <a:pt x="24" y="829"/>
                  </a:lnTo>
                  <a:lnTo>
                    <a:pt x="18" y="822"/>
                  </a:lnTo>
                  <a:lnTo>
                    <a:pt x="14" y="815"/>
                  </a:lnTo>
                  <a:lnTo>
                    <a:pt x="10" y="806"/>
                  </a:lnTo>
                  <a:lnTo>
                    <a:pt x="7" y="794"/>
                  </a:lnTo>
                  <a:lnTo>
                    <a:pt x="4" y="783"/>
                  </a:lnTo>
                  <a:lnTo>
                    <a:pt x="2" y="731"/>
                  </a:lnTo>
                  <a:lnTo>
                    <a:pt x="0" y="676"/>
                  </a:lnTo>
                  <a:lnTo>
                    <a:pt x="0" y="0"/>
                  </a:lnTo>
                  <a:lnTo>
                    <a:pt x="1100" y="0"/>
                  </a:lnTo>
                  <a:lnTo>
                    <a:pt x="1098" y="28"/>
                  </a:lnTo>
                  <a:lnTo>
                    <a:pt x="1095" y="54"/>
                  </a:lnTo>
                  <a:lnTo>
                    <a:pt x="1092" y="76"/>
                  </a:lnTo>
                  <a:lnTo>
                    <a:pt x="1088" y="96"/>
                  </a:lnTo>
                  <a:lnTo>
                    <a:pt x="1084" y="114"/>
                  </a:lnTo>
                  <a:lnTo>
                    <a:pt x="1079" y="129"/>
                  </a:lnTo>
                  <a:lnTo>
                    <a:pt x="1074" y="142"/>
                  </a:lnTo>
                  <a:lnTo>
                    <a:pt x="1066" y="153"/>
                  </a:lnTo>
                  <a:lnTo>
                    <a:pt x="1059" y="162"/>
                  </a:lnTo>
                  <a:lnTo>
                    <a:pt x="1049" y="170"/>
                  </a:lnTo>
                  <a:lnTo>
                    <a:pt x="1040" y="175"/>
                  </a:lnTo>
                  <a:lnTo>
                    <a:pt x="1028" y="181"/>
                  </a:lnTo>
                  <a:lnTo>
                    <a:pt x="1016" y="184"/>
                  </a:lnTo>
                  <a:lnTo>
                    <a:pt x="1001" y="187"/>
                  </a:lnTo>
                  <a:lnTo>
                    <a:pt x="985" y="189"/>
                  </a:lnTo>
                  <a:lnTo>
                    <a:pt x="968" y="190"/>
                  </a:lnTo>
                </a:path>
              </a:pathLst>
            </a:custGeom>
            <a:solidFill>
              <a:srgbClr val="75C5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21511" name="Freeform 780"/>
          <p:cNvSpPr>
            <a:spLocks noChangeArrowheads="1"/>
          </p:cNvSpPr>
          <p:nvPr/>
        </p:nvSpPr>
        <p:spPr bwMode="auto">
          <a:xfrm>
            <a:off x="3351214" y="5106989"/>
            <a:ext cx="5462587" cy="1552575"/>
          </a:xfrm>
          <a:custGeom>
            <a:avLst/>
            <a:gdLst>
              <a:gd name="T0" fmla="*/ 0 w 21600"/>
              <a:gd name="T1" fmla="*/ 0 h 21600"/>
              <a:gd name="T2" fmla="*/ 345368775 w 21600"/>
              <a:gd name="T3" fmla="*/ 111596719 h 21600"/>
              <a:gd name="T4" fmla="*/ 1036106073 w 21600"/>
              <a:gd name="T5" fmla="*/ 111596719 h 21600"/>
              <a:gd name="T6" fmla="*/ 1381474849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</a:path>
            </a:pathLst>
          </a:cu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1512" name="Rectangle 782"/>
          <p:cNvSpPr>
            <a:spLocks noChangeArrowheads="1"/>
          </p:cNvSpPr>
          <p:nvPr/>
        </p:nvSpPr>
        <p:spPr bwMode="auto">
          <a:xfrm>
            <a:off x="2209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endParaRPr lang="zh-CN" altLang="en-US" b="1">
              <a:solidFill>
                <a:srgbClr val="006666"/>
              </a:solidFill>
              <a:latin typeface="Arial" panose="020B0604020202020204" pitchFamily="34" charset="0"/>
            </a:endParaRPr>
          </a:p>
        </p:txBody>
      </p:sp>
      <p:sp>
        <p:nvSpPr>
          <p:cNvPr id="21513" name="Rectangle 784"/>
          <p:cNvSpPr>
            <a:spLocks noChangeArrowheads="1"/>
          </p:cNvSpPr>
          <p:nvPr/>
        </p:nvSpPr>
        <p:spPr bwMode="auto">
          <a:xfrm>
            <a:off x="3352800" y="1447800"/>
            <a:ext cx="2209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1600" b="1">
                <a:solidFill>
                  <a:srgbClr val="000000"/>
                </a:solidFill>
                <a:latin typeface="Arial" panose="020B0604020202020204" pitchFamily="34" charset="0"/>
              </a:rPr>
              <a:t>Assure identification of ALL HBsAg positive women and their infants</a:t>
            </a:r>
            <a:r>
              <a:rPr lang="en-US" altLang="zh-CN" sz="2400" b="1">
                <a:solidFill>
                  <a:srgbClr val="FFFFCC"/>
                </a:solidFill>
                <a:latin typeface="Arial" panose="020B0604020202020204" pitchFamily="34" charset="0"/>
              </a:rPr>
              <a:t> </a:t>
            </a:r>
            <a:r>
              <a:rPr lang="zh-CN" altLang="zh-CN" sz="2400" b="1">
                <a:solidFill>
                  <a:srgbClr val="FFFFCC"/>
                </a:solidFill>
                <a:latin typeface="Arial" panose="020B0604020202020204" pitchFamily="34" charset="0"/>
              </a:rPr>
              <a:t/>
            </a:r>
            <a:br>
              <a:rPr lang="zh-CN" altLang="zh-CN" sz="2400" b="1">
                <a:solidFill>
                  <a:srgbClr val="FFFFCC"/>
                </a:solidFill>
                <a:latin typeface="Arial" panose="020B0604020202020204" pitchFamily="34" charset="0"/>
              </a:rPr>
            </a:br>
            <a:endParaRPr lang="zh-CN" altLang="zh-CN" sz="2400" b="1">
              <a:solidFill>
                <a:srgbClr val="FFFFCC"/>
              </a:solidFill>
              <a:latin typeface="Arial" panose="020B0604020202020204" pitchFamily="34" charset="0"/>
            </a:endParaRPr>
          </a:p>
        </p:txBody>
      </p:sp>
      <p:sp>
        <p:nvSpPr>
          <p:cNvPr id="21514" name="Rectangle 786"/>
          <p:cNvSpPr>
            <a:spLocks noChangeArrowheads="1"/>
          </p:cNvSpPr>
          <p:nvPr/>
        </p:nvSpPr>
        <p:spPr bwMode="auto">
          <a:xfrm>
            <a:off x="6553200" y="1473200"/>
            <a:ext cx="220345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1600" b="1">
                <a:solidFill>
                  <a:srgbClr val="000000"/>
                </a:solidFill>
                <a:latin typeface="Arial" panose="020B0604020202020204" pitchFamily="34" charset="0"/>
              </a:rPr>
              <a:t>Assure all exposed infants receive HBIG and 1</a:t>
            </a:r>
            <a:r>
              <a:rPr lang="en-US" altLang="zh-CN" sz="1600" b="1" baseline="30000">
                <a:solidFill>
                  <a:srgbClr val="000000"/>
                </a:solidFill>
                <a:latin typeface="Arial" panose="020B0604020202020204" pitchFamily="34" charset="0"/>
              </a:rPr>
              <a:t>st</a:t>
            </a:r>
            <a:r>
              <a:rPr lang="en-US" altLang="zh-CN" sz="1600" b="1">
                <a:solidFill>
                  <a:srgbClr val="000000"/>
                </a:solidFill>
                <a:latin typeface="Arial" panose="020B0604020202020204" pitchFamily="34" charset="0"/>
              </a:rPr>
              <a:t> dose of hep. B vaccine w/in 12 hours of birth</a:t>
            </a:r>
            <a:endParaRPr lang="zh-CN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49364" name="Rectangle 788"/>
          <p:cNvSpPr>
            <a:spLocks noChangeArrowheads="1"/>
          </p:cNvSpPr>
          <p:nvPr/>
        </p:nvSpPr>
        <p:spPr bwMode="auto">
          <a:xfrm>
            <a:off x="6629400" y="3513139"/>
            <a:ext cx="21923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SzTx/>
              <a:buFontTx/>
              <a:buNone/>
            </a:pP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zh-CN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16" name="Rectangle 790"/>
          <p:cNvSpPr>
            <a:spLocks noChangeArrowheads="1"/>
          </p:cNvSpPr>
          <p:nvPr/>
        </p:nvSpPr>
        <p:spPr bwMode="auto">
          <a:xfrm>
            <a:off x="5257800" y="2286001"/>
            <a:ext cx="1676400" cy="140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1700" b="1">
                <a:solidFill>
                  <a:srgbClr val="000000"/>
                </a:solidFill>
                <a:latin typeface="Arial" panose="020B0604020202020204" pitchFamily="34" charset="0"/>
              </a:rPr>
              <a:t>Prevention </a:t>
            </a:r>
            <a:endParaRPr lang="zh-CN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1700" b="1">
                <a:solidFill>
                  <a:srgbClr val="000000"/>
                </a:solidFill>
                <a:latin typeface="Arial" panose="020B0604020202020204" pitchFamily="34" charset="0"/>
              </a:rPr>
              <a:t>of</a:t>
            </a:r>
            <a:r>
              <a:rPr lang="zh-CN" altLang="zh-CN" sz="1700" b="1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zh-CN" altLang="zh-CN" sz="1700" b="1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altLang="zh-CN" sz="1700" b="1">
                <a:solidFill>
                  <a:srgbClr val="000000"/>
                </a:solidFill>
                <a:latin typeface="Arial" panose="020B0604020202020204" pitchFamily="34" charset="0"/>
              </a:rPr>
              <a:t>Perinatal </a:t>
            </a:r>
            <a:endParaRPr lang="zh-CN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1700" b="1">
                <a:solidFill>
                  <a:srgbClr val="000000"/>
                </a:solidFill>
                <a:latin typeface="Arial" panose="020B0604020202020204" pitchFamily="34" charset="0"/>
              </a:rPr>
              <a:t>Hepatitis B</a:t>
            </a:r>
            <a:endParaRPr lang="zh-CN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1700" b="1">
                <a:solidFill>
                  <a:srgbClr val="000000"/>
                </a:solidFill>
                <a:latin typeface="Arial" panose="020B0604020202020204" pitchFamily="34" charset="0"/>
              </a:rPr>
              <a:t>Transmission</a:t>
            </a:r>
            <a:endParaRPr lang="zh-CN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17" name="Rectangle 792"/>
          <p:cNvSpPr>
            <a:spLocks noChangeArrowheads="1"/>
          </p:cNvSpPr>
          <p:nvPr/>
        </p:nvSpPr>
        <p:spPr bwMode="auto">
          <a:xfrm>
            <a:off x="4343400" y="5105401"/>
            <a:ext cx="35052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2000" b="1">
                <a:solidFill>
                  <a:srgbClr val="000000"/>
                </a:solidFill>
                <a:latin typeface="Arial" panose="020B0604020202020204" pitchFamily="34" charset="0"/>
              </a:rPr>
              <a:t>Conduct active surveillance, quality assurance, and outreach to improve  program</a:t>
            </a:r>
            <a:endParaRPr lang="zh-CN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18" name="Rectangle 794"/>
          <p:cNvSpPr>
            <a:spLocks noChangeArrowheads="1"/>
          </p:cNvSpPr>
          <p:nvPr/>
        </p:nvSpPr>
        <p:spPr bwMode="auto">
          <a:xfrm>
            <a:off x="6781800" y="3505201"/>
            <a:ext cx="2057400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1600" b="1">
                <a:solidFill>
                  <a:srgbClr val="000000"/>
                </a:solidFill>
                <a:latin typeface="Arial" panose="020B0604020202020204" pitchFamily="34" charset="0"/>
              </a:rPr>
              <a:t>Assure</a:t>
            </a:r>
            <a:r>
              <a:rPr lang="zh-CN" altLang="zh-CN" sz="1600" b="1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zh-CN" altLang="zh-CN" sz="1600" b="1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altLang="zh-CN" sz="1600" b="1">
                <a:solidFill>
                  <a:srgbClr val="000000"/>
                </a:solidFill>
                <a:latin typeface="Arial" panose="020B0604020202020204" pitchFamily="34" charset="0"/>
              </a:rPr>
              <a:t>completion of 3 doses of hepatitis B vaccine and post vaccination testing of exposed infants</a:t>
            </a:r>
            <a:endParaRPr lang="zh-CN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19" name="Rectangle 796"/>
          <p:cNvSpPr>
            <a:spLocks noChangeArrowheads="1"/>
          </p:cNvSpPr>
          <p:nvPr/>
        </p:nvSpPr>
        <p:spPr bwMode="auto">
          <a:xfrm>
            <a:off x="3352801" y="3581400"/>
            <a:ext cx="1998663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1600" b="1">
                <a:solidFill>
                  <a:srgbClr val="000000"/>
                </a:solidFill>
                <a:latin typeface="Arial" panose="020B0604020202020204" pitchFamily="34" charset="0"/>
              </a:rPr>
              <a:t>Assure that all susceptible household and sexual contacts are vaccinated</a:t>
            </a:r>
            <a:endParaRPr lang="zh-CN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49374" name="Rectangle 79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153400" cy="1066800"/>
          </a:xfrm>
        </p:spPr>
        <p:txBody>
          <a:bodyPr anchor="t"/>
          <a:lstStyle/>
          <a:p>
            <a:pPr eaLnBrk="1" hangingPunct="1">
              <a:defRPr/>
            </a:pPr>
            <a:r>
              <a:rPr lang="en-US" altLang="zh-CN" sz="3200" b="1">
                <a:latin typeface="Arial" panose="020B0604020202020204" pitchFamily="34" charset="0"/>
              </a:rPr>
              <a:t>Six Responsibilities of Perinatal </a:t>
            </a:r>
            <a:r>
              <a:rPr lang="zh-CN" altLang="zh-CN" sz="3200" b="1">
                <a:latin typeface="Arial" panose="020B0604020202020204" pitchFamily="34" charset="0"/>
              </a:rPr>
              <a:t/>
            </a:r>
            <a:br>
              <a:rPr lang="zh-CN" altLang="zh-CN" sz="3200" b="1">
                <a:latin typeface="Arial" panose="020B0604020202020204" pitchFamily="34" charset="0"/>
              </a:rPr>
            </a:br>
            <a:r>
              <a:rPr lang="en-US" altLang="zh-CN" sz="3200" b="1">
                <a:latin typeface="Arial" panose="020B0604020202020204" pitchFamily="34" charset="0"/>
              </a:rPr>
              <a:t>Hepatitis B Prevention Program</a:t>
            </a:r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3820044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49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80" name="Rectangle 804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eaLnBrk="1" hangingPunct="1">
              <a:defRPr/>
            </a:pPr>
            <a:r>
              <a:rPr lang="en-US" altLang="zh-CN" smtClean="0"/>
              <a:t>HBV</a:t>
            </a:r>
            <a:endParaRPr lang="zh-CN" altLang="zh-CN" smtClean="0"/>
          </a:p>
        </p:txBody>
      </p:sp>
      <p:sp>
        <p:nvSpPr>
          <p:cNvPr id="23555" name="Rectangle 80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Taking lamivudine before becoming pregnant and continuing to take it throughout the pregnancy </a:t>
            </a:r>
            <a:endParaRPr lang="zh-CN" altLang="zh-CN" smtClean="0"/>
          </a:p>
          <a:p>
            <a:pPr eaLnBrk="1" hangingPunct="1"/>
            <a:r>
              <a:rPr lang="en-US" altLang="zh-CN" smtClean="0"/>
              <a:t>lower rates of transmission of the virus from mother to newborn</a:t>
            </a:r>
            <a:endParaRPr lang="zh-CN" altLang="zh-CN" smtClean="0"/>
          </a:p>
          <a:p>
            <a:pPr eaLnBrk="1" hangingPunct="1"/>
            <a:r>
              <a:rPr lang="en-US" altLang="zh-CN" smtClean="0"/>
              <a:t>Lower transmission rates have also been seen in pregnant women with a high viral DNA load</a:t>
            </a:r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3930020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84" name="Rectangle 708"/>
          <p:cNvSpPr>
            <a:spLocks noGrp="1" noChangeArrowheads="1"/>
          </p:cNvSpPr>
          <p:nvPr>
            <p:ph type="title" idx="4294967295"/>
          </p:nvPr>
        </p:nvSpPr>
        <p:spPr>
          <a:xfrm>
            <a:off x="3586163" y="66675"/>
            <a:ext cx="8605837" cy="914400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altLang="zh-CN" sz="2400" b="1"/>
              <a:t>Summary of physiological changes in the liver </a:t>
            </a:r>
            <a:r>
              <a:rPr lang="zh-CN" altLang="zh-CN" sz="2400" b="1"/>
              <a:t/>
            </a:r>
            <a:br>
              <a:rPr lang="zh-CN" altLang="zh-CN" sz="2400" b="1"/>
            </a:br>
            <a:r>
              <a:rPr lang="en-US" altLang="zh-CN" sz="2400" b="1"/>
              <a:t>during pregnancy</a:t>
            </a:r>
            <a:endParaRPr lang="zh-CN" altLang="zh-CN" smtClean="0"/>
          </a:p>
        </p:txBody>
      </p:sp>
      <p:sp>
        <p:nvSpPr>
          <p:cNvPr id="5123" name="Rectangle 710"/>
          <p:cNvSpPr>
            <a:spLocks noGrp="1"/>
          </p:cNvSpPr>
          <p:nvPr>
            <p:ph type="body" idx="4294967295"/>
          </p:nvPr>
        </p:nvSpPr>
        <p:spPr>
          <a:xfrm>
            <a:off x="3586163" y="1233488"/>
            <a:ext cx="8605837" cy="5364162"/>
          </a:xfrm>
          <a:ln w="57150" cmpd="thinThick">
            <a:solidFill>
              <a:srgbClr val="000000"/>
            </a:solidFill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CN" sz="2000" b="1">
                <a:solidFill>
                  <a:srgbClr val="FF33CC"/>
                </a:solidFill>
              </a:rPr>
              <a:t>Increased:</a:t>
            </a:r>
            <a:endParaRPr lang="zh-CN" altLang="zh-CN" smtClean="0"/>
          </a:p>
          <a:p>
            <a:pPr eaLnBrk="1" hangingPunct="1">
              <a:lnSpc>
                <a:spcPct val="90000"/>
              </a:lnSpc>
            </a:pPr>
            <a:r>
              <a:rPr lang="en-US" altLang="zh-CN" sz="2000"/>
              <a:t>Blood volume and cardiac ouput rise by 35%</a:t>
            </a:r>
            <a:r>
              <a:rPr lang="en-US" altLang="zh-CN" sz="2000">
                <a:latin typeface="Arial" panose="020B0604020202020204" pitchFamily="34" charset="0"/>
              </a:rPr>
              <a:t>–</a:t>
            </a:r>
            <a:r>
              <a:rPr lang="en-US" altLang="zh-CN" sz="2000"/>
              <a:t>50%</a:t>
            </a:r>
            <a:endParaRPr lang="zh-CN" altLang="zh-CN" smtClean="0"/>
          </a:p>
          <a:p>
            <a:pPr eaLnBrk="1" hangingPunct="1">
              <a:lnSpc>
                <a:spcPct val="90000"/>
              </a:lnSpc>
            </a:pPr>
            <a:r>
              <a:rPr lang="en-US" altLang="zh-CN" sz="2000"/>
              <a:t>Alkaline phosphatase levels rise threefold or fourfold due to</a:t>
            </a:r>
            <a:endParaRPr lang="zh-CN" altLang="zh-CN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000"/>
              <a:t>    placental production</a:t>
            </a:r>
            <a:endParaRPr lang="zh-CN" altLang="zh-CN" smtClean="0"/>
          </a:p>
          <a:p>
            <a:pPr eaLnBrk="1" hangingPunct="1">
              <a:lnSpc>
                <a:spcPct val="90000"/>
              </a:lnSpc>
            </a:pPr>
            <a:r>
              <a:rPr lang="en-US" altLang="zh-CN" sz="2000"/>
              <a:t>Clotting factor changes create a hypercoagulable state</a:t>
            </a:r>
            <a:endParaRPr lang="zh-CN" altLang="zh-CN" smtClean="0"/>
          </a:p>
          <a:p>
            <a:pPr eaLnBrk="1" hangingPunct="1">
              <a:lnSpc>
                <a:spcPct val="90000"/>
              </a:lnSpc>
            </a:pPr>
            <a:r>
              <a:rPr lang="en-US" altLang="zh-CN" sz="2000" b="1">
                <a:solidFill>
                  <a:srgbClr val="FF33CC"/>
                </a:solidFill>
              </a:rPr>
              <a:t>Decreased:</a:t>
            </a:r>
            <a:endParaRPr lang="zh-CN" altLang="zh-CN" smtClean="0"/>
          </a:p>
          <a:p>
            <a:pPr eaLnBrk="1" hangingPunct="1">
              <a:lnSpc>
                <a:spcPct val="90000"/>
              </a:lnSpc>
            </a:pPr>
            <a:r>
              <a:rPr lang="en-US" altLang="zh-CN" sz="2000"/>
              <a:t>Gallbladder contractility</a:t>
            </a:r>
            <a:endParaRPr lang="zh-CN" altLang="zh-CN" smtClean="0"/>
          </a:p>
          <a:p>
            <a:pPr eaLnBrk="1" hangingPunct="1">
              <a:lnSpc>
                <a:spcPct val="90000"/>
              </a:lnSpc>
            </a:pPr>
            <a:r>
              <a:rPr lang="en-US" altLang="zh-CN" sz="2000"/>
              <a:t>Hemoglobin</a:t>
            </a:r>
            <a:endParaRPr lang="zh-CN" altLang="zh-CN" smtClean="0"/>
          </a:p>
          <a:p>
            <a:pPr eaLnBrk="1" hangingPunct="1">
              <a:lnSpc>
                <a:spcPct val="90000"/>
              </a:lnSpc>
            </a:pPr>
            <a:r>
              <a:rPr lang="en-US" altLang="zh-CN" sz="2000"/>
              <a:t>Uric acid levels</a:t>
            </a:r>
            <a:endParaRPr lang="zh-CN" altLang="zh-CN" smtClean="0"/>
          </a:p>
          <a:p>
            <a:pPr eaLnBrk="1" hangingPunct="1">
              <a:lnSpc>
                <a:spcPct val="90000"/>
              </a:lnSpc>
            </a:pPr>
            <a:r>
              <a:rPr lang="en-US" altLang="zh-CN" sz="2000"/>
              <a:t>Albumin, total protein, and antithrombin III concentrations</a:t>
            </a:r>
            <a:endParaRPr lang="zh-CN" altLang="zh-CN" smtClean="0"/>
          </a:p>
          <a:p>
            <a:pPr eaLnBrk="1" hangingPunct="1">
              <a:lnSpc>
                <a:spcPct val="90000"/>
              </a:lnSpc>
            </a:pPr>
            <a:r>
              <a:rPr lang="en-US" altLang="zh-CN" sz="2000" b="1">
                <a:solidFill>
                  <a:srgbClr val="FF33CC"/>
                </a:solidFill>
              </a:rPr>
              <a:t>No change:</a:t>
            </a:r>
            <a:endParaRPr lang="zh-CN" altLang="zh-CN" smtClean="0"/>
          </a:p>
          <a:p>
            <a:pPr eaLnBrk="1" hangingPunct="1">
              <a:lnSpc>
                <a:spcPct val="90000"/>
              </a:lnSpc>
            </a:pPr>
            <a:r>
              <a:rPr lang="en-US" altLang="zh-CN" sz="2000"/>
              <a:t>Liver aminotransferase levels (aspartate aminotransferase, alanine aminotransferase, gamma-glutamyl transferase)</a:t>
            </a:r>
            <a:endParaRPr lang="zh-CN" altLang="zh-CN" smtClean="0"/>
          </a:p>
          <a:p>
            <a:pPr eaLnBrk="1" hangingPunct="1">
              <a:lnSpc>
                <a:spcPct val="90000"/>
              </a:lnSpc>
            </a:pPr>
            <a:r>
              <a:rPr lang="en-US" altLang="zh-CN" sz="2000"/>
              <a:t>Bilirubin level</a:t>
            </a:r>
            <a:endParaRPr lang="zh-CN" altLang="zh-CN" smtClean="0"/>
          </a:p>
          <a:p>
            <a:pPr eaLnBrk="1" hangingPunct="1">
              <a:lnSpc>
                <a:spcPct val="90000"/>
              </a:lnSpc>
            </a:pPr>
            <a:r>
              <a:rPr lang="en-US" altLang="zh-CN" sz="2000"/>
              <a:t>Prothrombin time</a:t>
            </a:r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247037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84" name="Rectangle 808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eaLnBrk="1" hangingPunct="1">
              <a:defRPr/>
            </a:pPr>
            <a:r>
              <a:rPr lang="en-US" altLang="zh-CN" smtClean="0"/>
              <a:t>HBV</a:t>
            </a:r>
            <a:endParaRPr lang="zh-CN" altLang="zh-CN" smtClean="0"/>
          </a:p>
        </p:txBody>
      </p:sp>
      <p:sp>
        <p:nvSpPr>
          <p:cNvPr id="24579" name="Rectangle 8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altLang="zh-CN" smtClean="0"/>
              <a:t>The administration of hyperimmune globulin and HBV vaccine protects 90% to 95% of infants from HBV infection</a:t>
            </a:r>
            <a:r>
              <a:rPr lang="en-US" altLang="en-US" smtClean="0"/>
              <a:t>.</a:t>
            </a:r>
            <a:r>
              <a:rPr lang="en-US" altLang="zh-CN" smtClean="0"/>
              <a:t> </a:t>
            </a:r>
            <a:endParaRPr lang="zh-CN" altLang="zh-CN" smtClean="0"/>
          </a:p>
          <a:p>
            <a:pPr algn="just" eaLnBrk="1" hangingPunct="1"/>
            <a:r>
              <a:rPr lang="en-US" altLang="zh-CN" smtClean="0"/>
              <a:t>It is recommended that 0.5 ml, of HBIG  be given at birth and that three doses of HBV vaccine be given beginning at birth.</a:t>
            </a:r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23642981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88" name="Rectangle 812"/>
          <p:cNvSpPr>
            <a:spLocks noGrp="1" noChangeArrowheads="1"/>
          </p:cNvSpPr>
          <p:nvPr>
            <p:ph type="title"/>
          </p:nvPr>
        </p:nvSpPr>
        <p:spPr>
          <a:xfrm>
            <a:off x="1966914" y="103188"/>
            <a:ext cx="8243887" cy="1022350"/>
          </a:xfrm>
        </p:spPr>
        <p:txBody>
          <a:bodyPr anchor="t"/>
          <a:lstStyle/>
          <a:p>
            <a:pPr eaLnBrk="1" hangingPunct="1">
              <a:defRPr/>
            </a:pPr>
            <a:r>
              <a:rPr lang="en-US" altLang="zh-CN" b="1" smtClean="0">
                <a:solidFill>
                  <a:srgbClr val="006699"/>
                </a:solidFill>
              </a:rPr>
              <a:t>HCV</a:t>
            </a:r>
            <a:endParaRPr lang="zh-CN" altLang="zh-CN" smtClean="0"/>
          </a:p>
        </p:txBody>
      </p:sp>
      <p:sp>
        <p:nvSpPr>
          <p:cNvPr id="25603" name="Rectangle 814"/>
          <p:cNvSpPr>
            <a:spLocks noGrp="1" noChangeArrowheads="1"/>
          </p:cNvSpPr>
          <p:nvPr>
            <p:ph idx="1"/>
          </p:nvPr>
        </p:nvSpPr>
        <p:spPr>
          <a:xfrm>
            <a:off x="1981200" y="1341439"/>
            <a:ext cx="8229600" cy="4714875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</a:pPr>
            <a:r>
              <a:rPr lang="en-US" altLang="zh-CN"/>
              <a:t>The mode of delivery does not seem to influence the rate of transmission from mother to child</a:t>
            </a:r>
            <a:endParaRPr lang="zh-CN" altLang="zh-CN" smtClean="0"/>
          </a:p>
          <a:p>
            <a:pPr eaLnBrk="1" hangingPunct="1"/>
            <a:r>
              <a:rPr lang="en-US" altLang="zh-CN"/>
              <a:t>Infection prior to delivery has been shown to occur in as many as 33% of patients </a:t>
            </a:r>
            <a:endParaRPr lang="zh-CN" altLang="zh-CN" smtClean="0"/>
          </a:p>
          <a:p>
            <a:pPr eaLnBrk="1" hangingPunct="1"/>
            <a:r>
              <a:rPr lang="en-US" altLang="zh-CN"/>
              <a:t>An elective cesarean section has been suggested for patients co-infected with HIV</a:t>
            </a:r>
            <a:endParaRPr lang="zh-CN" altLang="zh-CN" smtClean="0"/>
          </a:p>
          <a:p>
            <a:pPr lvl="1" eaLnBrk="1" hangingPunct="1"/>
            <a:r>
              <a:rPr lang="zh-CN" altLang="en-US"/>
              <a:t>reduce maternal-fetal transmission by up to 60%</a:t>
            </a:r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835103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88" name="Rectangle 71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eaLnBrk="1" hangingPunct="1">
              <a:defRPr/>
            </a:pPr>
            <a:r>
              <a:rPr lang="en-US" altLang="zh-CN" sz="3600" b="1"/>
              <a:t>The impact of pregnancy on the hepatitis</a:t>
            </a:r>
            <a:r>
              <a:rPr lang="en-US" altLang="zh-CN" smtClean="0"/>
              <a:t> </a:t>
            </a:r>
            <a:endParaRPr lang="zh-CN" altLang="zh-CN" smtClean="0"/>
          </a:p>
        </p:txBody>
      </p:sp>
      <p:sp>
        <p:nvSpPr>
          <p:cNvPr id="6147" name="Rectangle 71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The course of most viral infections is not affected by pregnancy</a:t>
            </a:r>
            <a:endParaRPr lang="zh-CN" altLang="zh-CN" smtClean="0"/>
          </a:p>
          <a:p>
            <a:pPr eaLnBrk="1" hangingPunct="1"/>
            <a:r>
              <a:rPr lang="en-US" altLang="zh-CN" smtClean="0"/>
              <a:t>To made the </a:t>
            </a:r>
            <a:r>
              <a:rPr lang="en-US" altLang="en-US" smtClean="0"/>
              <a:t>pathogenetic condition</a:t>
            </a:r>
            <a:r>
              <a:rPr lang="en-US" altLang="zh-CN" smtClean="0"/>
              <a:t>viral exacerbations and complicated</a:t>
            </a:r>
            <a:endParaRPr lang="zh-CN" altLang="zh-CN" smtClean="0"/>
          </a:p>
          <a:p>
            <a:pPr eaLnBrk="1" hangingPunct="1"/>
            <a:r>
              <a:rPr lang="en-US" altLang="zh-CN" smtClean="0"/>
              <a:t>The high incidence of severe hepatitis and hepatic coma</a:t>
            </a:r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104967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92" name="Rectangle 716"/>
          <p:cNvSpPr>
            <a:spLocks noGrp="1" noChangeArrowheads="1"/>
          </p:cNvSpPr>
          <p:nvPr>
            <p:ph type="title"/>
          </p:nvPr>
        </p:nvSpPr>
        <p:spPr>
          <a:xfrm>
            <a:off x="1966914" y="103189"/>
            <a:ext cx="8243887" cy="1093787"/>
          </a:xfrm>
        </p:spPr>
        <p:txBody>
          <a:bodyPr anchor="t"/>
          <a:lstStyle/>
          <a:p>
            <a:pPr eaLnBrk="1" hangingPunct="1">
              <a:defRPr/>
            </a:pPr>
            <a:r>
              <a:rPr lang="en-US" altLang="zh-CN" sz="4000" b="1"/>
              <a:t>Hepatitis on pregnancy</a:t>
            </a:r>
            <a:r>
              <a:rPr lang="en-US" altLang="zh-CN" smtClean="0"/>
              <a:t> </a:t>
            </a:r>
            <a:endParaRPr lang="zh-CN" altLang="zh-CN" smtClean="0"/>
          </a:p>
        </p:txBody>
      </p:sp>
      <p:sp>
        <p:nvSpPr>
          <p:cNvPr id="7171" name="Rectangle 71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First trimester</a:t>
            </a:r>
            <a:endParaRPr lang="zh-CN" altLang="zh-CN" smtClean="0"/>
          </a:p>
          <a:p>
            <a:pPr lvl="1" eaLnBrk="1" hangingPunct="1"/>
            <a:r>
              <a:rPr lang="en-US" altLang="zh-CN"/>
              <a:t>Hyperemesis gravidarum increased</a:t>
            </a:r>
            <a:endParaRPr lang="zh-CN" altLang="zh-CN" smtClean="0"/>
          </a:p>
          <a:p>
            <a:pPr lvl="1" eaLnBrk="1" hangingPunct="1"/>
            <a:r>
              <a:rPr lang="en-US" altLang="zh-CN"/>
              <a:t>the high incidence of abortion and fetal malformation</a:t>
            </a:r>
            <a:endParaRPr lang="zh-CN" altLang="zh-CN" smtClean="0"/>
          </a:p>
          <a:p>
            <a:pPr lvl="1" eaLnBrk="1" hangingPunct="1"/>
            <a:r>
              <a:rPr lang="en-US" altLang="zh-CN"/>
              <a:t>associated with the incidence of Down syndrome </a:t>
            </a:r>
            <a:endParaRPr lang="zh-CN" altLang="zh-CN" smtClean="0"/>
          </a:p>
          <a:p>
            <a:pPr eaLnBrk="1" hangingPunct="1"/>
            <a:r>
              <a:rPr lang="en-US" altLang="zh-CN"/>
              <a:t>Second and third trimesters</a:t>
            </a:r>
            <a:endParaRPr lang="zh-CN" altLang="zh-CN" smtClean="0"/>
          </a:p>
          <a:p>
            <a:pPr lvl="1" eaLnBrk="1" hangingPunct="1"/>
            <a:r>
              <a:rPr lang="en-US" altLang="zh-CN"/>
              <a:t>a higher incidence of hypertensive disorders in pregnancy</a:t>
            </a:r>
            <a:endParaRPr lang="zh-CN" altLang="zh-CN" smtClean="0"/>
          </a:p>
          <a:p>
            <a:pPr lvl="1" eaLnBrk="1" hangingPunct="1"/>
            <a:r>
              <a:rPr lang="en-US" altLang="zh-CN"/>
              <a:t>a higher incidence of postpartum hemorrhage </a:t>
            </a:r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206683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8" name="Group 4"/>
          <p:cNvGraphicFramePr>
            <a:graphicFrameLocks noGrp="1"/>
          </p:cNvGraphicFramePr>
          <p:nvPr/>
        </p:nvGraphicFramePr>
        <p:xfrm>
          <a:off x="1524001" y="1"/>
          <a:ext cx="9140825" cy="6848475"/>
        </p:xfrm>
        <a:graphic>
          <a:graphicData uri="http://schemas.openxmlformats.org/drawingml/2006/table">
            <a:tbl>
              <a:tblPr/>
              <a:tblGrid>
                <a:gridCol w="2124075">
                  <a:extLst>
                    <a:ext uri="{9D8B030D-6E8A-4147-A177-3AD203B41FA5}">
                      <a16:colId xmlns:a16="http://schemas.microsoft.com/office/drawing/2014/main" val="4225490197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1561458592"/>
                    </a:ext>
                  </a:extLst>
                </a:gridCol>
                <a:gridCol w="2708275">
                  <a:extLst>
                    <a:ext uri="{9D8B030D-6E8A-4147-A177-3AD203B41FA5}">
                      <a16:colId xmlns:a16="http://schemas.microsoft.com/office/drawing/2014/main" val="1480807037"/>
                    </a:ext>
                  </a:extLst>
                </a:gridCol>
                <a:gridCol w="2076450">
                  <a:extLst>
                    <a:ext uri="{9D8B030D-6E8A-4147-A177-3AD203B41FA5}">
                      <a16:colId xmlns:a16="http://schemas.microsoft.com/office/drawing/2014/main" val="1690549031"/>
                    </a:ext>
                  </a:extLst>
                </a:gridCol>
              </a:tblGrid>
              <a:tr h="441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Characteristics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F7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Hepatitis A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F7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Hepatitis B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BF7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Hepatitis C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043900"/>
                  </a:ext>
                </a:extLst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Virus type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RNA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DNA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RNA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6651796"/>
                  </a:ext>
                </a:extLst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Virus size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27 nm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42 nm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30-60 nm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9305621"/>
                  </a:ext>
                </a:extLst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Incubation period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15 </a:t>
                      </a: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–</a:t>
                      </a: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 50 days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30 </a:t>
                      </a: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–</a:t>
                      </a: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 180 days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30 </a:t>
                      </a: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–</a:t>
                      </a: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 160 days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1134345"/>
                  </a:ext>
                </a:extLst>
              </a:tr>
              <a:tr h="419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Transmission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Fecal </a:t>
                      </a: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–</a:t>
                      </a: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 oral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Parentral or body fluid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Parentral sporadic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198549"/>
                  </a:ext>
                </a:extLst>
              </a:tr>
              <a:tr h="635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Vertical transmission to fetus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Not observed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Common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Uncommon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2484261"/>
                  </a:ext>
                </a:extLst>
              </a:tr>
              <a:tr h="1171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Serologic diagnosis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Hepatitis A antibody IgM and IgG types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HBs Ag, HBs Ab, IgM, and IgG types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HBe Ag, Ab, Hepatitis B virus DNA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Hepatitis C antibody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RNA by PCR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5257063"/>
                  </a:ext>
                </a:extLst>
              </a:tr>
              <a:tr h="635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Maximum infectivity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Prodrome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Prodrome or HBe Ag Positive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HIV co- infected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1907863"/>
                  </a:ext>
                </a:extLst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Carrier state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None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5 </a:t>
                      </a: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–</a:t>
                      </a: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 10%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50 </a:t>
                      </a: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–</a:t>
                      </a: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 85%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0516160"/>
                  </a:ext>
                </a:extLst>
              </a:tr>
              <a:tr h="635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Acute clinical forms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Asymptomatic to fulminant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Asymptomatic to fulminant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Asymptomatic to sever relapsing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9893078"/>
                  </a:ext>
                </a:extLst>
              </a:tr>
              <a:tr h="1441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Chronic clinical forms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None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Chronic persistent hepatitis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Chronic active hepatitis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Cirrhosis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 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100000"/>
                        <a:defRPr sz="28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100000"/>
                        <a:defRPr sz="24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SzPct val="100000"/>
                        <a:defRPr sz="2000"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rgbClr val="006699"/>
                          </a:solidFill>
                          <a:latin typeface="Verdana" panose="020B0604030504040204" pitchFamily="34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Chronic persistent hepatitis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Chronic active hepatitis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Cirrhosis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0286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708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96" name="Rectangle 720"/>
          <p:cNvSpPr>
            <a:spLocks noGrp="1" noChangeArrowheads="1"/>
          </p:cNvSpPr>
          <p:nvPr>
            <p:ph type="ctrTitle" idx="4294967295"/>
          </p:nvPr>
        </p:nvSpPr>
        <p:spPr>
          <a:xfrm>
            <a:off x="4154488" y="596900"/>
            <a:ext cx="8037512" cy="3581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5200"/>
              <a:t>Vertical transmission of hepatitis virus</a:t>
            </a:r>
            <a:r>
              <a:rPr lang="zh-CN" altLang="zh-CN" sz="5200"/>
              <a:t/>
            </a:r>
            <a:br>
              <a:rPr lang="zh-CN" altLang="zh-CN" sz="5200"/>
            </a:br>
            <a:r>
              <a:rPr lang="en-US" altLang="zh-CN" sz="5200"/>
              <a:t> (Mainly by hepatitis B)</a:t>
            </a:r>
            <a:r>
              <a:rPr lang="en-US" altLang="zh-CN" sz="5200" b="1"/>
              <a:t> </a:t>
            </a:r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234484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98" name="Rectangle 722"/>
          <p:cNvSpPr>
            <a:spLocks noGrp="1" noChangeArrowheads="1"/>
          </p:cNvSpPr>
          <p:nvPr>
            <p:ph type="title"/>
          </p:nvPr>
        </p:nvSpPr>
        <p:spPr>
          <a:xfrm>
            <a:off x="1966914" y="103189"/>
            <a:ext cx="8243887" cy="877887"/>
          </a:xfrm>
        </p:spPr>
        <p:txBody>
          <a:bodyPr anchor="t"/>
          <a:lstStyle/>
          <a:p>
            <a:pPr eaLnBrk="1" hangingPunct="1">
              <a:defRPr/>
            </a:pPr>
            <a:r>
              <a:rPr lang="en-US" altLang="zh-CN" b="1" smtClean="0"/>
              <a:t>HAV</a:t>
            </a:r>
            <a:endParaRPr lang="zh-CN" altLang="zh-CN" smtClean="0"/>
          </a:p>
        </p:txBody>
      </p:sp>
      <p:sp>
        <p:nvSpPr>
          <p:cNvPr id="10243" name="Rectangle 724"/>
          <p:cNvSpPr>
            <a:spLocks noGrp="1" noChangeArrowheads="1"/>
          </p:cNvSpPr>
          <p:nvPr>
            <p:ph idx="1"/>
          </p:nvPr>
        </p:nvSpPr>
        <p:spPr>
          <a:xfrm>
            <a:off x="1981200" y="1052514"/>
            <a:ext cx="8229600" cy="5329237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altLang="zh-CN"/>
              <a:t>There is no evidence that HAV causes birth defects</a:t>
            </a:r>
            <a:endParaRPr lang="zh-CN" altLang="zh-CN" smtClean="0"/>
          </a:p>
          <a:p>
            <a:pPr algn="just" eaLnBrk="1" hangingPunct="1">
              <a:lnSpc>
                <a:spcPct val="80000"/>
              </a:lnSpc>
            </a:pPr>
            <a:r>
              <a:rPr lang="en-US" altLang="zh-CN"/>
              <a:t>There is no evidence of maternal-fetal transmission</a:t>
            </a:r>
            <a:endParaRPr lang="zh-CN" altLang="zh-CN" smtClean="0"/>
          </a:p>
          <a:p>
            <a:pPr eaLnBrk="1" hangingPunct="1">
              <a:lnSpc>
                <a:spcPct val="80000"/>
              </a:lnSpc>
            </a:pPr>
            <a:r>
              <a:rPr lang="en-US" altLang="zh-CN"/>
              <a:t>In rare circumstances in which the mother has acute HAV infection at the time of delivery</a:t>
            </a:r>
            <a:endParaRPr lang="zh-CN" altLang="zh-CN" smtClean="0"/>
          </a:p>
          <a:p>
            <a:pPr lvl="1" eaLnBrk="1" hangingPunct="1">
              <a:lnSpc>
                <a:spcPct val="80000"/>
              </a:lnSpc>
            </a:pPr>
            <a:r>
              <a:rPr lang="en-US" altLang="zh-CN"/>
              <a:t>immune serum globulin may be administered to the infant</a:t>
            </a:r>
            <a:endParaRPr lang="zh-CN" altLang="zh-CN" smtClean="0"/>
          </a:p>
          <a:p>
            <a:pPr eaLnBrk="1" hangingPunct="1">
              <a:lnSpc>
                <a:spcPct val="80000"/>
              </a:lnSpc>
            </a:pPr>
            <a:r>
              <a:rPr lang="en-US" altLang="zh-CN"/>
              <a:t>Even under these conditions, the risk of transmission to the infant seems very small</a:t>
            </a:r>
            <a:endParaRPr lang="zh-CN" altLang="zh-CN" smtClean="0"/>
          </a:p>
          <a:p>
            <a:pPr eaLnBrk="1" hangingPunct="1">
              <a:lnSpc>
                <a:spcPct val="80000"/>
              </a:lnSpc>
            </a:pPr>
            <a:r>
              <a:rPr lang="en-US" altLang="zh-CN"/>
              <a:t>Anti-HAV IgG antibodies </a:t>
            </a:r>
            <a:r>
              <a:rPr lang="en-US" altLang="en-US"/>
              <a:t>is not transmitted from</a:t>
            </a:r>
            <a:r>
              <a:rPr lang="en-US" altLang="zh-CN"/>
              <a:t> </a:t>
            </a:r>
            <a:r>
              <a:rPr lang="en-US" altLang="en-US"/>
              <a:t>infected mothers to newborn infants</a:t>
            </a:r>
            <a:r>
              <a:rPr lang="en-US" altLang="zh-CN"/>
              <a:t> </a:t>
            </a:r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2643637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02" name="Rectangle 726"/>
          <p:cNvSpPr>
            <a:spLocks noGrp="1" noChangeArrowheads="1"/>
          </p:cNvSpPr>
          <p:nvPr>
            <p:ph type="title"/>
          </p:nvPr>
        </p:nvSpPr>
        <p:spPr>
          <a:xfrm>
            <a:off x="1966914" y="103189"/>
            <a:ext cx="8243887" cy="877887"/>
          </a:xfrm>
        </p:spPr>
        <p:txBody>
          <a:bodyPr anchor="t"/>
          <a:lstStyle/>
          <a:p>
            <a:pPr eaLnBrk="1" hangingPunct="1">
              <a:defRPr/>
            </a:pPr>
            <a:r>
              <a:rPr lang="en-US" altLang="zh-CN" b="1" smtClean="0">
                <a:solidFill>
                  <a:srgbClr val="006699"/>
                </a:solidFill>
              </a:rPr>
              <a:t>HBV</a:t>
            </a:r>
            <a:endParaRPr lang="zh-CN" altLang="zh-CN" smtClean="0"/>
          </a:p>
        </p:txBody>
      </p:sp>
      <p:sp>
        <p:nvSpPr>
          <p:cNvPr id="11267" name="Rectangle 728"/>
          <p:cNvSpPr>
            <a:spLocks noGrp="1" noChangeArrowheads="1"/>
          </p:cNvSpPr>
          <p:nvPr>
            <p:ph idx="1"/>
          </p:nvPr>
        </p:nvSpPr>
        <p:spPr>
          <a:xfrm>
            <a:off x="1981200" y="1125539"/>
            <a:ext cx="8229600" cy="53990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/>
              <a:t>Evidence suggests that transmission of HBV to infants is common </a:t>
            </a:r>
            <a:endParaRPr lang="zh-CN" altLang="zh-CN" smtClean="0"/>
          </a:p>
          <a:p>
            <a:pPr lvl="1" eaLnBrk="1" hangingPunct="1">
              <a:lnSpc>
                <a:spcPct val="80000"/>
              </a:lnSpc>
            </a:pPr>
            <a:r>
              <a:rPr lang="en-US" altLang="zh-CN"/>
              <a:t>when mothers have acute infection in the third trimester </a:t>
            </a:r>
            <a:endParaRPr lang="zh-CN" altLang="zh-CN" smtClean="0"/>
          </a:p>
          <a:p>
            <a:pPr lvl="1" eaLnBrk="1" hangingPunct="1">
              <a:lnSpc>
                <a:spcPct val="80000"/>
              </a:lnSpc>
            </a:pPr>
            <a:r>
              <a:rPr lang="en-US" altLang="zh-CN"/>
              <a:t>when they are chronic carriers of HBV infection and have positive results for HBeAg or HBV DNA</a:t>
            </a:r>
            <a:endParaRPr lang="zh-CN" altLang="zh-CN" smtClean="0"/>
          </a:p>
          <a:p>
            <a:pPr eaLnBrk="1" hangingPunct="1">
              <a:lnSpc>
                <a:spcPct val="80000"/>
              </a:lnSpc>
            </a:pPr>
            <a:r>
              <a:rPr lang="en-US" altLang="zh-CN"/>
              <a:t>The risk of transmission is highest in mothers who are HBeAg - positive at the time of delivery</a:t>
            </a:r>
            <a:endParaRPr lang="zh-CN" altLang="zh-CN" smtClean="0"/>
          </a:p>
          <a:p>
            <a:pPr eaLnBrk="1" hangingPunct="1">
              <a:lnSpc>
                <a:spcPct val="80000"/>
              </a:lnSpc>
            </a:pPr>
            <a:r>
              <a:rPr lang="en-US" altLang="zh-CN"/>
              <a:t>Newborn baby has a 90% likelihood of becoming infected. </a:t>
            </a:r>
            <a:endParaRPr lang="zh-CN" altLang="zh-CN" smtClean="0"/>
          </a:p>
          <a:p>
            <a:pPr eaLnBrk="1" hangingPunct="1">
              <a:lnSpc>
                <a:spcPct val="80000"/>
              </a:lnSpc>
            </a:pPr>
            <a:r>
              <a:rPr lang="en-US" altLang="zh-CN"/>
              <a:t>Approximately 25% of infected infants will become chronic carriers.</a:t>
            </a:r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3345652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30"/>
          <p:cNvSpPr>
            <a:spLocks noGrp="1" noChangeArrowheads="1"/>
          </p:cNvSpPr>
          <p:nvPr>
            <p:ph type="body" idx="4294967295"/>
          </p:nvPr>
        </p:nvSpPr>
        <p:spPr>
          <a:xfrm>
            <a:off x="3586163" y="908050"/>
            <a:ext cx="8605837" cy="5643563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</a:pPr>
            <a:r>
              <a:rPr lang="en-US" altLang="zh-CN"/>
              <a:t>The rate of vertical transmission of hepatitis C is less than 5% </a:t>
            </a:r>
            <a:endParaRPr lang="zh-CN" altLang="zh-CN" smtClean="0"/>
          </a:p>
          <a:p>
            <a:pPr algn="just" eaLnBrk="1" hangingPunct="1">
              <a:lnSpc>
                <a:spcPct val="110000"/>
              </a:lnSpc>
            </a:pPr>
            <a:r>
              <a:rPr lang="en-US" altLang="zh-CN"/>
              <a:t>The risk is higher if the mother is co-infected with (HIV)</a:t>
            </a:r>
            <a:endParaRPr lang="zh-CN" altLang="zh-CN" smtClean="0"/>
          </a:p>
          <a:p>
            <a:pPr lvl="1" algn="just" eaLnBrk="1" hangingPunct="1">
              <a:lnSpc>
                <a:spcPct val="110000"/>
              </a:lnSpc>
            </a:pPr>
            <a:r>
              <a:rPr lang="en-US" altLang="zh-CN"/>
              <a:t>if she is viremic at the time of delivery</a:t>
            </a:r>
            <a:endParaRPr lang="zh-CN" altLang="zh-CN" smtClean="0"/>
          </a:p>
          <a:p>
            <a:pPr lvl="1" algn="just" eaLnBrk="1" hangingPunct="1">
              <a:lnSpc>
                <a:spcPct val="110000"/>
              </a:lnSpc>
            </a:pPr>
            <a:r>
              <a:rPr lang="en-US" altLang="zh-CN"/>
              <a:t>if her viral DNA load is greater than 1 million copies/ml</a:t>
            </a:r>
            <a:endParaRPr lang="zh-CN" altLang="zh-CN" smtClean="0"/>
          </a:p>
          <a:p>
            <a:pPr lvl="1" algn="just" eaLnBrk="1" hangingPunct="1">
              <a:lnSpc>
                <a:spcPct val="110000"/>
              </a:lnSpc>
            </a:pPr>
            <a:r>
              <a:rPr lang="en-US" altLang="zh-CN"/>
              <a:t>if the time from the rupture of membranes to delivery is more than 6 hours. </a:t>
            </a:r>
            <a:endParaRPr lang="zh-CN" altLang="zh-CN" smtClean="0"/>
          </a:p>
        </p:txBody>
      </p:sp>
      <p:sp>
        <p:nvSpPr>
          <p:cNvPr id="12291" name="Rectangle 732"/>
          <p:cNvSpPr>
            <a:spLocks noChangeArrowheads="1"/>
          </p:cNvSpPr>
          <p:nvPr/>
        </p:nvSpPr>
        <p:spPr bwMode="auto">
          <a:xfrm>
            <a:off x="4511676" y="260351"/>
            <a:ext cx="3095625" cy="771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rgbClr val="006699"/>
                </a:solidFill>
                <a:latin typeface="Verdana" panose="020B0604030504040204" pitchFamily="34" charset="0"/>
                <a:ea typeface="宋体" panose="02010600030101010101" pitchFamily="2" charset="-122"/>
                <a:sym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altLang="zh-CN" sz="4400" b="1"/>
              <a:t>HCV</a:t>
            </a:r>
            <a:endParaRPr lang="zh-CN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19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1128</Words>
  <Application>Microsoft Office PowerPoint</Application>
  <PresentationFormat>Widescreen</PresentationFormat>
  <Paragraphs>203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宋体</vt:lpstr>
      <vt:lpstr>Arial</vt:lpstr>
      <vt:lpstr>Calibri</vt:lpstr>
      <vt:lpstr>等线</vt:lpstr>
      <vt:lpstr>方正姚体</vt:lpstr>
      <vt:lpstr>华文新魏</vt:lpstr>
      <vt:lpstr>Times New Roman</vt:lpstr>
      <vt:lpstr>Trebuchet MS</vt:lpstr>
      <vt:lpstr>Verdana</vt:lpstr>
      <vt:lpstr>Wingdings 3</vt:lpstr>
      <vt:lpstr>Facet</vt:lpstr>
      <vt:lpstr>Hepatitis  in Pregnancy </vt:lpstr>
      <vt:lpstr>Summary of physiological changes in the liver  during pregnancy</vt:lpstr>
      <vt:lpstr>The impact of pregnancy on the hepatitis </vt:lpstr>
      <vt:lpstr>Hepatitis on pregnancy </vt:lpstr>
      <vt:lpstr>PowerPoint Presentation</vt:lpstr>
      <vt:lpstr>Vertical transmission of hepatitis virus  (Mainly by hepatitis B) </vt:lpstr>
      <vt:lpstr>HAV</vt:lpstr>
      <vt:lpstr>HBV</vt:lpstr>
      <vt:lpstr>PowerPoint Presentation</vt:lpstr>
      <vt:lpstr>HEV</vt:lpstr>
      <vt:lpstr>HGV</vt:lpstr>
      <vt:lpstr>Diagnosis</vt:lpstr>
      <vt:lpstr>Type of hepatitis during pregnancy</vt:lpstr>
      <vt:lpstr>Differential Diagnosis of Liver Disease in Pregnancy</vt:lpstr>
      <vt:lpstr>Management of Acute Viral Hepatitis in Pregnancy </vt:lpstr>
      <vt:lpstr>Acute severe hepatitis Diagnostic points </vt:lpstr>
      <vt:lpstr>Guidelines for severe hepatitis</vt:lpstr>
      <vt:lpstr>Six Responsibilities of Perinatal  Hepatitis B Prevention Program</vt:lpstr>
      <vt:lpstr>HBV</vt:lpstr>
      <vt:lpstr>HBV</vt:lpstr>
      <vt:lpstr>HCV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Hepatitis  in Pregnancy </dc:title>
  <dc:creator>Lib Lab One</dc:creator>
  <cp:lastModifiedBy>Lib Lab One</cp:lastModifiedBy>
  <cp:revision>2</cp:revision>
  <dcterms:created xsi:type="dcterms:W3CDTF">2021-11-19T10:09:26Z</dcterms:created>
  <dcterms:modified xsi:type="dcterms:W3CDTF">2021-11-24T04:35:50Z</dcterms:modified>
</cp:coreProperties>
</file>